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8" r:id="rId11"/>
    <p:sldId id="267" r:id="rId12"/>
    <p:sldId id="269" r:id="rId13"/>
    <p:sldId id="270" r:id="rId14"/>
    <p:sldId id="271" r:id="rId15"/>
    <p:sldId id="272" r:id="rId16"/>
    <p:sldId id="273" r:id="rId17"/>
    <p:sldId id="277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140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057C6E-A262-422A-B3FA-5CB17B6F3CA6}" type="doc">
      <dgm:prSet loTypeId="urn:microsoft.com/office/officeart/2005/8/layout/matrix1" loCatId="matrix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pl-PL"/>
        </a:p>
      </dgm:t>
    </dgm:pt>
    <dgm:pt modelId="{2D9C1F6D-EC6E-47AF-A4B7-84DFD9F02AB7}">
      <dgm:prSet phldrT="[Tekst]"/>
      <dgm:spPr/>
      <dgm:t>
        <a:bodyPr/>
        <a:lstStyle/>
        <a:p>
          <a:r>
            <a:rPr lang="pl-PL" b="1" dirty="0"/>
            <a:t>DOSKONALENIE UMIEJĘTNOŚCI ZAWODOWYCH W ZAKRESIE PRACY DYDAKTYCZNO-WYCHOWAWCZEJ I OPIEKUŃCZEJ</a:t>
          </a:r>
        </a:p>
      </dgm:t>
    </dgm:pt>
    <dgm:pt modelId="{B79CE62C-4A83-4D3F-9C3B-5E78FFB6B051}" type="parTrans" cxnId="{42C6FC8E-3D51-46C1-A3D6-2B7A32208A58}">
      <dgm:prSet/>
      <dgm:spPr/>
      <dgm:t>
        <a:bodyPr/>
        <a:lstStyle/>
        <a:p>
          <a:endParaRPr lang="pl-PL"/>
        </a:p>
      </dgm:t>
    </dgm:pt>
    <dgm:pt modelId="{AEC830E4-4194-4477-B2C8-FC877E0A329F}" type="sibTrans" cxnId="{42C6FC8E-3D51-46C1-A3D6-2B7A32208A58}">
      <dgm:prSet/>
      <dgm:spPr/>
      <dgm:t>
        <a:bodyPr/>
        <a:lstStyle/>
        <a:p>
          <a:endParaRPr lang="pl-PL"/>
        </a:p>
      </dgm:t>
    </dgm:pt>
    <dgm:pt modelId="{7072937C-EDBD-40F5-ABAB-3DD39E790D67}">
      <dgm:prSet phldrT="[Tekst]" custT="1"/>
      <dgm:spPr/>
      <dgm:t>
        <a:bodyPr/>
        <a:lstStyle/>
        <a:p>
          <a:r>
            <a:rPr lang="pl-PL" sz="3200" dirty="0">
              <a:solidFill>
                <a:schemeClr val="bg1"/>
              </a:solidFill>
            </a:rPr>
            <a:t>Uczestniczyłam w posiedzeniach Rady Pedagogicznej</a:t>
          </a:r>
        </a:p>
      </dgm:t>
    </dgm:pt>
    <dgm:pt modelId="{9A7CCDB8-8761-4F15-A517-E943CA7745A9}" type="parTrans" cxnId="{0C6A1026-0408-4AD0-BB36-17D80E6DED2B}">
      <dgm:prSet/>
      <dgm:spPr/>
      <dgm:t>
        <a:bodyPr/>
        <a:lstStyle/>
        <a:p>
          <a:endParaRPr lang="pl-PL"/>
        </a:p>
      </dgm:t>
    </dgm:pt>
    <dgm:pt modelId="{AAE87B2E-2435-4043-A6E9-5E11AF44A0FF}" type="sibTrans" cxnId="{0C6A1026-0408-4AD0-BB36-17D80E6DED2B}">
      <dgm:prSet/>
      <dgm:spPr/>
      <dgm:t>
        <a:bodyPr/>
        <a:lstStyle/>
        <a:p>
          <a:endParaRPr lang="pl-PL"/>
        </a:p>
      </dgm:t>
    </dgm:pt>
    <dgm:pt modelId="{FA018A18-187D-4DDF-A364-013F0E3A8193}">
      <dgm:prSet phldrT="[Tekst]" custT="1"/>
      <dgm:spPr/>
      <dgm:t>
        <a:bodyPr/>
        <a:lstStyle/>
        <a:p>
          <a:pPr algn="ctr"/>
          <a:endParaRPr lang="pl-PL" sz="1400" dirty="0">
            <a:solidFill>
              <a:schemeClr val="bg1"/>
            </a:solidFill>
          </a:endParaRPr>
        </a:p>
        <a:p>
          <a:pPr algn="l"/>
          <a:r>
            <a:rPr lang="pl-PL" sz="3200" dirty="0">
              <a:solidFill>
                <a:schemeClr val="bg1"/>
              </a:solidFill>
            </a:rPr>
            <a:t>Współpracowałam z zespołem wychowawców świetlicy </a:t>
          </a:r>
          <a:r>
            <a:rPr lang="pl-PL" sz="3200" dirty="0">
              <a:solidFill>
                <a:srgbClr val="FF0000"/>
              </a:solidFill>
            </a:rPr>
            <a:t>oraz wychowawcami klas i specjalistami</a:t>
          </a:r>
        </a:p>
      </dgm:t>
    </dgm:pt>
    <dgm:pt modelId="{25884771-6185-4B8D-9213-48F2FFB947A1}" type="parTrans" cxnId="{DE91A9AA-8860-4AED-8995-95FD6DFD2641}">
      <dgm:prSet/>
      <dgm:spPr/>
      <dgm:t>
        <a:bodyPr/>
        <a:lstStyle/>
        <a:p>
          <a:endParaRPr lang="pl-PL"/>
        </a:p>
      </dgm:t>
    </dgm:pt>
    <dgm:pt modelId="{DB36BBEC-BAAB-41F0-BBB7-5129BE4F6EBA}" type="sibTrans" cxnId="{DE91A9AA-8860-4AED-8995-95FD6DFD2641}">
      <dgm:prSet/>
      <dgm:spPr/>
      <dgm:t>
        <a:bodyPr/>
        <a:lstStyle/>
        <a:p>
          <a:endParaRPr lang="pl-PL"/>
        </a:p>
      </dgm:t>
    </dgm:pt>
    <dgm:pt modelId="{AD827056-287C-4A33-AE12-8A360BF390A3}">
      <dgm:prSet phldrT="[Tekst]" phldr="1"/>
      <dgm:spPr/>
      <dgm:t>
        <a:bodyPr/>
        <a:lstStyle/>
        <a:p>
          <a:endParaRPr lang="pl-PL"/>
        </a:p>
      </dgm:t>
    </dgm:pt>
    <dgm:pt modelId="{A4312CA7-BABE-4726-8E2C-F0338E2954D7}" type="parTrans" cxnId="{C588425D-D265-4798-AD23-07A00CB9ACA6}">
      <dgm:prSet/>
      <dgm:spPr/>
      <dgm:t>
        <a:bodyPr/>
        <a:lstStyle/>
        <a:p>
          <a:endParaRPr lang="pl-PL"/>
        </a:p>
      </dgm:t>
    </dgm:pt>
    <dgm:pt modelId="{7CC5B717-6BF7-418A-B6B6-692B0FAB65A7}" type="sibTrans" cxnId="{C588425D-D265-4798-AD23-07A00CB9ACA6}">
      <dgm:prSet/>
      <dgm:spPr/>
      <dgm:t>
        <a:bodyPr/>
        <a:lstStyle/>
        <a:p>
          <a:endParaRPr lang="pl-PL"/>
        </a:p>
      </dgm:t>
    </dgm:pt>
    <dgm:pt modelId="{2C2E0C76-CF21-40BB-BD0D-C058C99625F2}">
      <dgm:prSet phldrT="[Tekst]" phldr="1"/>
      <dgm:spPr/>
      <dgm:t>
        <a:bodyPr/>
        <a:lstStyle/>
        <a:p>
          <a:endParaRPr lang="pl-PL"/>
        </a:p>
      </dgm:t>
    </dgm:pt>
    <dgm:pt modelId="{4432ADBD-6112-4E8B-842D-B4335F46C03F}" type="parTrans" cxnId="{885E2F22-EE76-4F63-ABCC-027B7129F15C}">
      <dgm:prSet/>
      <dgm:spPr/>
      <dgm:t>
        <a:bodyPr/>
        <a:lstStyle/>
        <a:p>
          <a:endParaRPr lang="pl-PL"/>
        </a:p>
      </dgm:t>
    </dgm:pt>
    <dgm:pt modelId="{8DC3D530-95AA-473C-BD48-55C7D63D3908}" type="sibTrans" cxnId="{885E2F22-EE76-4F63-ABCC-027B7129F15C}">
      <dgm:prSet/>
      <dgm:spPr/>
      <dgm:t>
        <a:bodyPr/>
        <a:lstStyle/>
        <a:p>
          <a:endParaRPr lang="pl-PL"/>
        </a:p>
      </dgm:t>
    </dgm:pt>
    <dgm:pt modelId="{05C99492-F050-4B44-BCDE-1140437D9B7A}">
      <dgm:prSet phldrT="[Tekst]" custT="1"/>
      <dgm:spPr/>
      <dgm:t>
        <a:bodyPr/>
        <a:lstStyle/>
        <a:p>
          <a:pPr algn="l"/>
          <a:r>
            <a:rPr lang="pl-PL" sz="2800" dirty="0">
              <a:solidFill>
                <a:schemeClr val="bg1"/>
              </a:solidFill>
            </a:rPr>
            <a:t>Doskonaliłam umiejętności zawodowe wypełniając swoje obowiązki</a:t>
          </a:r>
        </a:p>
      </dgm:t>
    </dgm:pt>
    <dgm:pt modelId="{3280DB73-A95D-487A-9959-999EE5B4240F}" type="parTrans" cxnId="{16031FFC-82D1-4196-BC10-B0155658EF51}">
      <dgm:prSet/>
      <dgm:spPr/>
      <dgm:t>
        <a:bodyPr/>
        <a:lstStyle/>
        <a:p>
          <a:endParaRPr lang="pl-PL"/>
        </a:p>
      </dgm:t>
    </dgm:pt>
    <dgm:pt modelId="{CE964AB0-7D55-4165-A611-73F210F5A866}" type="sibTrans" cxnId="{16031FFC-82D1-4196-BC10-B0155658EF51}">
      <dgm:prSet/>
      <dgm:spPr/>
      <dgm:t>
        <a:bodyPr/>
        <a:lstStyle/>
        <a:p>
          <a:endParaRPr lang="pl-PL"/>
        </a:p>
      </dgm:t>
    </dgm:pt>
    <dgm:pt modelId="{7F3445BD-31D8-4ACF-A915-920701A5F1A9}">
      <dgm:prSet phldrT="[Tekst]" custT="1"/>
      <dgm:spPr/>
      <dgm:t>
        <a:bodyPr/>
        <a:lstStyle/>
        <a:p>
          <a:pPr algn="l"/>
          <a:r>
            <a:rPr lang="pl-PL" sz="3600" b="0" dirty="0">
              <a:solidFill>
                <a:schemeClr val="bg1"/>
              </a:solidFill>
            </a:rPr>
            <a:t>Współpracowałam z gronem pedagogicznym </a:t>
          </a:r>
        </a:p>
      </dgm:t>
    </dgm:pt>
    <dgm:pt modelId="{D757635C-19DD-4A12-9CFF-4CF383AAD642}" type="parTrans" cxnId="{BFC91616-8240-4C5E-A596-51C6043BBB99}">
      <dgm:prSet/>
      <dgm:spPr/>
      <dgm:t>
        <a:bodyPr/>
        <a:lstStyle/>
        <a:p>
          <a:endParaRPr lang="pl-PL"/>
        </a:p>
      </dgm:t>
    </dgm:pt>
    <dgm:pt modelId="{D559C776-8DFA-49B1-A7F8-CC4AC02DC6F8}" type="sibTrans" cxnId="{BFC91616-8240-4C5E-A596-51C6043BBB99}">
      <dgm:prSet/>
      <dgm:spPr/>
      <dgm:t>
        <a:bodyPr/>
        <a:lstStyle/>
        <a:p>
          <a:endParaRPr lang="pl-PL"/>
        </a:p>
      </dgm:t>
    </dgm:pt>
    <dgm:pt modelId="{660822EB-0102-4357-A016-4E4C4DC372BB}" type="pres">
      <dgm:prSet presAssocID="{51057C6E-A262-422A-B3FA-5CB17B6F3CA6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82C6542-5460-4B41-B707-CFD40C24D46F}" type="pres">
      <dgm:prSet presAssocID="{51057C6E-A262-422A-B3FA-5CB17B6F3CA6}" presName="matrix" presStyleCnt="0"/>
      <dgm:spPr/>
    </dgm:pt>
    <dgm:pt modelId="{0B2167C9-F16E-4B25-876D-075AFC785676}" type="pres">
      <dgm:prSet presAssocID="{51057C6E-A262-422A-B3FA-5CB17B6F3CA6}" presName="tile1" presStyleLbl="node1" presStyleIdx="0" presStyleCnt="4"/>
      <dgm:spPr/>
    </dgm:pt>
    <dgm:pt modelId="{0C558698-665C-4620-A522-FAEB2D065878}" type="pres">
      <dgm:prSet presAssocID="{51057C6E-A262-422A-B3FA-5CB17B6F3CA6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DCC0C68-C0D3-412A-92CE-4A3896A519ED}" type="pres">
      <dgm:prSet presAssocID="{51057C6E-A262-422A-B3FA-5CB17B6F3CA6}" presName="tile2" presStyleLbl="node1" presStyleIdx="1" presStyleCnt="4"/>
      <dgm:spPr/>
    </dgm:pt>
    <dgm:pt modelId="{C573B10E-EA56-43E3-96E6-DF492F01B668}" type="pres">
      <dgm:prSet presAssocID="{51057C6E-A262-422A-B3FA-5CB17B6F3CA6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76EE19D-17B8-4C54-B473-93015B7E84BD}" type="pres">
      <dgm:prSet presAssocID="{51057C6E-A262-422A-B3FA-5CB17B6F3CA6}" presName="tile3" presStyleLbl="node1" presStyleIdx="2" presStyleCnt="4"/>
      <dgm:spPr/>
    </dgm:pt>
    <dgm:pt modelId="{7D1DF4A4-C99A-4BF3-BB18-51C733BAEE6E}" type="pres">
      <dgm:prSet presAssocID="{51057C6E-A262-422A-B3FA-5CB17B6F3CA6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F59A803-A1ED-4615-9A91-6F783BF6FC53}" type="pres">
      <dgm:prSet presAssocID="{51057C6E-A262-422A-B3FA-5CB17B6F3CA6}" presName="tile4" presStyleLbl="node1" presStyleIdx="3" presStyleCnt="4"/>
      <dgm:spPr/>
    </dgm:pt>
    <dgm:pt modelId="{C9E5F11A-04A5-4B0B-B1CC-73BC4580C54A}" type="pres">
      <dgm:prSet presAssocID="{51057C6E-A262-422A-B3FA-5CB17B6F3CA6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AD84938-8136-4FC6-BFF1-B273544A7DCF}" type="pres">
      <dgm:prSet presAssocID="{51057C6E-A262-422A-B3FA-5CB17B6F3CA6}" presName="centerTile" presStyleLbl="fgShp" presStyleIdx="0" presStyleCnt="1" custScaleX="144389" custScaleY="91566">
        <dgm:presLayoutVars>
          <dgm:chMax val="0"/>
          <dgm:chPref val="0"/>
        </dgm:presLayoutVars>
      </dgm:prSet>
      <dgm:spPr/>
    </dgm:pt>
  </dgm:ptLst>
  <dgm:cxnLst>
    <dgm:cxn modelId="{93701A08-3D2F-45EA-92D9-48A9FE093ECC}" type="presOf" srcId="{7F3445BD-31D8-4ACF-A915-920701A5F1A9}" destId="{776EE19D-17B8-4C54-B473-93015B7E84BD}" srcOrd="0" destOrd="0" presId="urn:microsoft.com/office/officeart/2005/8/layout/matrix1"/>
    <dgm:cxn modelId="{BFC91616-8240-4C5E-A596-51C6043BBB99}" srcId="{2D9C1F6D-EC6E-47AF-A4B7-84DFD9F02AB7}" destId="{7F3445BD-31D8-4ACF-A915-920701A5F1A9}" srcOrd="2" destOrd="0" parTransId="{D757635C-19DD-4A12-9CFF-4CF383AAD642}" sibTransId="{D559C776-8DFA-49B1-A7F8-CC4AC02DC6F8}"/>
    <dgm:cxn modelId="{6B09F61B-82D4-4E4E-9E36-5A4BD5056088}" type="presOf" srcId="{FA018A18-187D-4DDF-A364-013F0E3A8193}" destId="{0DCC0C68-C0D3-412A-92CE-4A3896A519ED}" srcOrd="0" destOrd="0" presId="urn:microsoft.com/office/officeart/2005/8/layout/matrix1"/>
    <dgm:cxn modelId="{885E2F22-EE76-4F63-ABCC-027B7129F15C}" srcId="{2D9C1F6D-EC6E-47AF-A4B7-84DFD9F02AB7}" destId="{2C2E0C76-CF21-40BB-BD0D-C058C99625F2}" srcOrd="5" destOrd="0" parTransId="{4432ADBD-6112-4E8B-842D-B4335F46C03F}" sibTransId="{8DC3D530-95AA-473C-BD48-55C7D63D3908}"/>
    <dgm:cxn modelId="{0C6A1026-0408-4AD0-BB36-17D80E6DED2B}" srcId="{2D9C1F6D-EC6E-47AF-A4B7-84DFD9F02AB7}" destId="{7072937C-EDBD-40F5-ABAB-3DD39E790D67}" srcOrd="0" destOrd="0" parTransId="{9A7CCDB8-8761-4F15-A517-E943CA7745A9}" sibTransId="{AAE87B2E-2435-4043-A6E9-5E11AF44A0FF}"/>
    <dgm:cxn modelId="{4B498134-C5AE-46E7-8846-424E44CB9718}" type="presOf" srcId="{2D9C1F6D-EC6E-47AF-A4B7-84DFD9F02AB7}" destId="{BAD84938-8136-4FC6-BFF1-B273544A7DCF}" srcOrd="0" destOrd="0" presId="urn:microsoft.com/office/officeart/2005/8/layout/matrix1"/>
    <dgm:cxn modelId="{63DDAD40-5E9F-4DD8-BE14-0D8D466F23FB}" type="presOf" srcId="{7072937C-EDBD-40F5-ABAB-3DD39E790D67}" destId="{0C558698-665C-4620-A522-FAEB2D065878}" srcOrd="1" destOrd="0" presId="urn:microsoft.com/office/officeart/2005/8/layout/matrix1"/>
    <dgm:cxn modelId="{C588425D-D265-4798-AD23-07A00CB9ACA6}" srcId="{2D9C1F6D-EC6E-47AF-A4B7-84DFD9F02AB7}" destId="{AD827056-287C-4A33-AE12-8A360BF390A3}" srcOrd="4" destOrd="0" parTransId="{A4312CA7-BABE-4726-8E2C-F0338E2954D7}" sibTransId="{7CC5B717-6BF7-418A-B6B6-692B0FAB65A7}"/>
    <dgm:cxn modelId="{F905AF67-14F8-4776-8015-AB4F98696292}" type="presOf" srcId="{05C99492-F050-4B44-BCDE-1140437D9B7A}" destId="{C9E5F11A-04A5-4B0B-B1CC-73BC4580C54A}" srcOrd="1" destOrd="0" presId="urn:microsoft.com/office/officeart/2005/8/layout/matrix1"/>
    <dgm:cxn modelId="{D867AC73-68DF-4C13-8DC8-BE5A4952907B}" type="presOf" srcId="{FA018A18-187D-4DDF-A364-013F0E3A8193}" destId="{C573B10E-EA56-43E3-96E6-DF492F01B668}" srcOrd="1" destOrd="0" presId="urn:microsoft.com/office/officeart/2005/8/layout/matrix1"/>
    <dgm:cxn modelId="{2703E355-A6D6-4911-8EA4-348BAF2A4717}" type="presOf" srcId="{7072937C-EDBD-40F5-ABAB-3DD39E790D67}" destId="{0B2167C9-F16E-4B25-876D-075AFC785676}" srcOrd="0" destOrd="0" presId="urn:microsoft.com/office/officeart/2005/8/layout/matrix1"/>
    <dgm:cxn modelId="{242AE959-60E8-4E66-86AB-16CAED3D8A3E}" type="presOf" srcId="{51057C6E-A262-422A-B3FA-5CB17B6F3CA6}" destId="{660822EB-0102-4357-A016-4E4C4DC372BB}" srcOrd="0" destOrd="0" presId="urn:microsoft.com/office/officeart/2005/8/layout/matrix1"/>
    <dgm:cxn modelId="{8F13A088-74A5-45F2-A63C-4E3889000101}" type="presOf" srcId="{05C99492-F050-4B44-BCDE-1140437D9B7A}" destId="{DF59A803-A1ED-4615-9A91-6F783BF6FC53}" srcOrd="0" destOrd="0" presId="urn:microsoft.com/office/officeart/2005/8/layout/matrix1"/>
    <dgm:cxn modelId="{1529038A-DCC3-467C-A563-4BC9EA322948}" type="presOf" srcId="{7F3445BD-31D8-4ACF-A915-920701A5F1A9}" destId="{7D1DF4A4-C99A-4BF3-BB18-51C733BAEE6E}" srcOrd="1" destOrd="0" presId="urn:microsoft.com/office/officeart/2005/8/layout/matrix1"/>
    <dgm:cxn modelId="{42C6FC8E-3D51-46C1-A3D6-2B7A32208A58}" srcId="{51057C6E-A262-422A-B3FA-5CB17B6F3CA6}" destId="{2D9C1F6D-EC6E-47AF-A4B7-84DFD9F02AB7}" srcOrd="0" destOrd="0" parTransId="{B79CE62C-4A83-4D3F-9C3B-5E78FFB6B051}" sibTransId="{AEC830E4-4194-4477-B2C8-FC877E0A329F}"/>
    <dgm:cxn modelId="{DE91A9AA-8860-4AED-8995-95FD6DFD2641}" srcId="{2D9C1F6D-EC6E-47AF-A4B7-84DFD9F02AB7}" destId="{FA018A18-187D-4DDF-A364-013F0E3A8193}" srcOrd="1" destOrd="0" parTransId="{25884771-6185-4B8D-9213-48F2FFB947A1}" sibTransId="{DB36BBEC-BAAB-41F0-BBB7-5129BE4F6EBA}"/>
    <dgm:cxn modelId="{16031FFC-82D1-4196-BC10-B0155658EF51}" srcId="{2D9C1F6D-EC6E-47AF-A4B7-84DFD9F02AB7}" destId="{05C99492-F050-4B44-BCDE-1140437D9B7A}" srcOrd="3" destOrd="0" parTransId="{3280DB73-A95D-487A-9959-999EE5B4240F}" sibTransId="{CE964AB0-7D55-4165-A611-73F210F5A866}"/>
    <dgm:cxn modelId="{DE18C4C3-3DF9-461A-8E67-91327535ACDA}" type="presParOf" srcId="{660822EB-0102-4357-A016-4E4C4DC372BB}" destId="{882C6542-5460-4B41-B707-CFD40C24D46F}" srcOrd="0" destOrd="0" presId="urn:microsoft.com/office/officeart/2005/8/layout/matrix1"/>
    <dgm:cxn modelId="{E046DC34-203E-4DDD-9C2D-EC9AC5B93E7E}" type="presParOf" srcId="{882C6542-5460-4B41-B707-CFD40C24D46F}" destId="{0B2167C9-F16E-4B25-876D-075AFC785676}" srcOrd="0" destOrd="0" presId="urn:microsoft.com/office/officeart/2005/8/layout/matrix1"/>
    <dgm:cxn modelId="{F1492E13-4EEE-4A69-8854-0A1A487E1E1F}" type="presParOf" srcId="{882C6542-5460-4B41-B707-CFD40C24D46F}" destId="{0C558698-665C-4620-A522-FAEB2D065878}" srcOrd="1" destOrd="0" presId="urn:microsoft.com/office/officeart/2005/8/layout/matrix1"/>
    <dgm:cxn modelId="{737FD92F-760E-4721-80C6-D3865D500594}" type="presParOf" srcId="{882C6542-5460-4B41-B707-CFD40C24D46F}" destId="{0DCC0C68-C0D3-412A-92CE-4A3896A519ED}" srcOrd="2" destOrd="0" presId="urn:microsoft.com/office/officeart/2005/8/layout/matrix1"/>
    <dgm:cxn modelId="{C81E20E2-59F5-4EA2-B0C3-C201DC5BE6F4}" type="presParOf" srcId="{882C6542-5460-4B41-B707-CFD40C24D46F}" destId="{C573B10E-EA56-43E3-96E6-DF492F01B668}" srcOrd="3" destOrd="0" presId="urn:microsoft.com/office/officeart/2005/8/layout/matrix1"/>
    <dgm:cxn modelId="{FB537382-1C43-4D8B-ADFB-567C8B7D8276}" type="presParOf" srcId="{882C6542-5460-4B41-B707-CFD40C24D46F}" destId="{776EE19D-17B8-4C54-B473-93015B7E84BD}" srcOrd="4" destOrd="0" presId="urn:microsoft.com/office/officeart/2005/8/layout/matrix1"/>
    <dgm:cxn modelId="{0BC04214-3D5B-4B63-8E88-4D3154F0F3EE}" type="presParOf" srcId="{882C6542-5460-4B41-B707-CFD40C24D46F}" destId="{7D1DF4A4-C99A-4BF3-BB18-51C733BAEE6E}" srcOrd="5" destOrd="0" presId="urn:microsoft.com/office/officeart/2005/8/layout/matrix1"/>
    <dgm:cxn modelId="{06E04209-9DC1-4286-9F5D-7ACEBC6D5E3A}" type="presParOf" srcId="{882C6542-5460-4B41-B707-CFD40C24D46F}" destId="{DF59A803-A1ED-4615-9A91-6F783BF6FC53}" srcOrd="6" destOrd="0" presId="urn:microsoft.com/office/officeart/2005/8/layout/matrix1"/>
    <dgm:cxn modelId="{4949C84F-DC35-43D5-9DD6-783BF425B4EA}" type="presParOf" srcId="{882C6542-5460-4B41-B707-CFD40C24D46F}" destId="{C9E5F11A-04A5-4B0B-B1CC-73BC4580C54A}" srcOrd="7" destOrd="0" presId="urn:microsoft.com/office/officeart/2005/8/layout/matrix1"/>
    <dgm:cxn modelId="{C371B0B2-B845-494E-B877-E5CCC406178D}" type="presParOf" srcId="{660822EB-0102-4357-A016-4E4C4DC372BB}" destId="{BAD84938-8136-4FC6-BFF1-B273544A7DCF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31CC33-ED44-45D9-B76C-083E270A053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E29777BF-607F-48B7-A63C-09D234C77504}">
      <dgm:prSet phldrT="[Tekst]" custT="1"/>
      <dgm:spPr/>
      <dgm:t>
        <a:bodyPr/>
        <a:lstStyle/>
        <a:p>
          <a:r>
            <a:rPr lang="pl-PL" sz="1800" b="1" dirty="0">
              <a:solidFill>
                <a:schemeClr val="bg1"/>
              </a:solidFill>
            </a:rPr>
            <a:t>Współpraca podczas organizacji uroczystości szkolnych, zabaw i różnorodnych imprez</a:t>
          </a:r>
        </a:p>
      </dgm:t>
    </dgm:pt>
    <dgm:pt modelId="{6767F4D5-08D1-48CB-901B-CDE70E363AFF}" type="parTrans" cxnId="{BD2F748E-AFF5-45AC-B2DB-0DD7805512E4}">
      <dgm:prSet/>
      <dgm:spPr/>
      <dgm:t>
        <a:bodyPr/>
        <a:lstStyle/>
        <a:p>
          <a:endParaRPr lang="pl-PL"/>
        </a:p>
      </dgm:t>
    </dgm:pt>
    <dgm:pt modelId="{68A06DE5-C99A-4A3F-8BF3-0117EC1163EF}" type="sibTrans" cxnId="{BD2F748E-AFF5-45AC-B2DB-0DD7805512E4}">
      <dgm:prSet/>
      <dgm:spPr/>
      <dgm:t>
        <a:bodyPr/>
        <a:lstStyle/>
        <a:p>
          <a:endParaRPr lang="pl-PL"/>
        </a:p>
      </dgm:t>
    </dgm:pt>
    <dgm:pt modelId="{BF5546AE-B949-4C7E-8D3B-CB7CF36DE5BC}">
      <dgm:prSet phldrT="[Tekst]" custT="1"/>
      <dgm:spPr/>
      <dgm:t>
        <a:bodyPr/>
        <a:lstStyle/>
        <a:p>
          <a:r>
            <a:rPr lang="pl-PL" sz="2000" dirty="0">
              <a:solidFill>
                <a:srgbClr val="FF0000"/>
              </a:solidFill>
            </a:rPr>
            <a:t>Święto konstytucji 3 maja</a:t>
          </a:r>
        </a:p>
      </dgm:t>
    </dgm:pt>
    <dgm:pt modelId="{3E2E0352-BD7C-4887-8E58-18635014864D}" type="parTrans" cxnId="{2E83BB8A-3F43-454D-AACF-763F03D5A999}">
      <dgm:prSet/>
      <dgm:spPr/>
      <dgm:t>
        <a:bodyPr/>
        <a:lstStyle/>
        <a:p>
          <a:endParaRPr lang="pl-PL"/>
        </a:p>
      </dgm:t>
    </dgm:pt>
    <dgm:pt modelId="{63D59C43-5F4A-4BE4-8A94-70C60080F22F}" type="sibTrans" cxnId="{2E83BB8A-3F43-454D-AACF-763F03D5A999}">
      <dgm:prSet/>
      <dgm:spPr/>
      <dgm:t>
        <a:bodyPr/>
        <a:lstStyle/>
        <a:p>
          <a:endParaRPr lang="pl-PL"/>
        </a:p>
      </dgm:t>
    </dgm:pt>
    <dgm:pt modelId="{8F11CB13-A3D1-495B-A567-F85A36EAAC03}">
      <dgm:prSet phldrT="[Tekst]" custT="1"/>
      <dgm:spPr/>
      <dgm:t>
        <a:bodyPr/>
        <a:lstStyle/>
        <a:p>
          <a:r>
            <a:rPr lang="pl-PL" sz="2000" dirty="0">
              <a:solidFill>
                <a:srgbClr val="FF0000"/>
              </a:solidFill>
            </a:rPr>
            <a:t>Narodowe Święto Niepodległości</a:t>
          </a:r>
        </a:p>
      </dgm:t>
    </dgm:pt>
    <dgm:pt modelId="{0235FF55-7093-4D1E-886A-4939BF7BD6F3}" type="parTrans" cxnId="{C5FB9E45-1176-49BF-A6E0-89102085EF20}">
      <dgm:prSet/>
      <dgm:spPr/>
      <dgm:t>
        <a:bodyPr/>
        <a:lstStyle/>
        <a:p>
          <a:endParaRPr lang="pl-PL"/>
        </a:p>
      </dgm:t>
    </dgm:pt>
    <dgm:pt modelId="{E50A8D99-22CA-4F41-BB34-ABA4445CED23}" type="sibTrans" cxnId="{C5FB9E45-1176-49BF-A6E0-89102085EF20}">
      <dgm:prSet/>
      <dgm:spPr/>
      <dgm:t>
        <a:bodyPr/>
        <a:lstStyle/>
        <a:p>
          <a:endParaRPr lang="pl-PL"/>
        </a:p>
      </dgm:t>
    </dgm:pt>
    <dgm:pt modelId="{E5736394-0072-40AE-A4AB-3315CF87E706}">
      <dgm:prSet phldrT="[Tekst]" custT="1"/>
      <dgm:spPr/>
      <dgm:t>
        <a:bodyPr/>
        <a:lstStyle/>
        <a:p>
          <a:r>
            <a:rPr lang="pl-PL" sz="2000" b="0" dirty="0">
              <a:solidFill>
                <a:srgbClr val="FF0000"/>
              </a:solidFill>
            </a:rPr>
            <a:t>Rozpoczęcie Roku Szkolnego</a:t>
          </a:r>
        </a:p>
      </dgm:t>
    </dgm:pt>
    <dgm:pt modelId="{6C0CF866-B8FB-44F5-B226-C55E528B531A}" type="parTrans" cxnId="{56D658D0-938E-47E1-84EA-9746B43E77EC}">
      <dgm:prSet/>
      <dgm:spPr/>
      <dgm:t>
        <a:bodyPr/>
        <a:lstStyle/>
        <a:p>
          <a:endParaRPr lang="pl-PL"/>
        </a:p>
      </dgm:t>
    </dgm:pt>
    <dgm:pt modelId="{81A0D346-1533-47A0-8062-92070D5D053A}" type="sibTrans" cxnId="{56D658D0-938E-47E1-84EA-9746B43E77EC}">
      <dgm:prSet/>
      <dgm:spPr/>
      <dgm:t>
        <a:bodyPr/>
        <a:lstStyle/>
        <a:p>
          <a:endParaRPr lang="pl-PL"/>
        </a:p>
      </dgm:t>
    </dgm:pt>
    <dgm:pt modelId="{1E51E1D2-2066-4117-B4CF-6FAD6F8B823C}">
      <dgm:prSet phldrT="[Tekst]" custT="1"/>
      <dgm:spPr/>
      <dgm:t>
        <a:bodyPr/>
        <a:lstStyle/>
        <a:p>
          <a:r>
            <a:rPr lang="pl-PL" sz="2000" b="0" dirty="0">
              <a:solidFill>
                <a:srgbClr val="FF0000"/>
              </a:solidFill>
            </a:rPr>
            <a:t>Zakończenie Roku Szkolnego</a:t>
          </a:r>
        </a:p>
      </dgm:t>
    </dgm:pt>
    <dgm:pt modelId="{30C9002C-E804-4D0D-BCA4-66A036AC7414}" type="parTrans" cxnId="{D0DCA26D-401B-472C-B8FB-0D262B06F923}">
      <dgm:prSet/>
      <dgm:spPr/>
      <dgm:t>
        <a:bodyPr/>
        <a:lstStyle/>
        <a:p>
          <a:endParaRPr lang="pl-PL"/>
        </a:p>
      </dgm:t>
    </dgm:pt>
    <dgm:pt modelId="{F9820CCE-1856-49A5-B1BC-6413A5DB01E6}" type="sibTrans" cxnId="{D0DCA26D-401B-472C-B8FB-0D262B06F923}">
      <dgm:prSet/>
      <dgm:spPr/>
      <dgm:t>
        <a:bodyPr/>
        <a:lstStyle/>
        <a:p>
          <a:endParaRPr lang="pl-PL"/>
        </a:p>
      </dgm:t>
    </dgm:pt>
    <dgm:pt modelId="{DFC64678-3AB0-4E4F-A5B3-1A1E63468863}" type="pres">
      <dgm:prSet presAssocID="{FF31CC33-ED44-45D9-B76C-083E270A0532}" presName="diagram" presStyleCnt="0">
        <dgm:presLayoutVars>
          <dgm:dir/>
          <dgm:resizeHandles val="exact"/>
        </dgm:presLayoutVars>
      </dgm:prSet>
      <dgm:spPr/>
    </dgm:pt>
    <dgm:pt modelId="{21D896CC-32CC-4816-9571-257C02CBFCA2}" type="pres">
      <dgm:prSet presAssocID="{E29777BF-607F-48B7-A63C-09D234C77504}" presName="node" presStyleLbl="node1" presStyleIdx="0" presStyleCnt="5" custAng="10800000" custFlipVert="1" custScaleX="38391" custScaleY="39365" custLinFactNeighborX="14476" custLinFactNeighborY="39333">
        <dgm:presLayoutVars>
          <dgm:bulletEnabled val="1"/>
        </dgm:presLayoutVars>
      </dgm:prSet>
      <dgm:spPr/>
    </dgm:pt>
    <dgm:pt modelId="{1987354E-7FF3-4671-9400-5387B00084F7}" type="pres">
      <dgm:prSet presAssocID="{68A06DE5-C99A-4A3F-8BF3-0117EC1163EF}" presName="sibTrans" presStyleCnt="0"/>
      <dgm:spPr/>
    </dgm:pt>
    <dgm:pt modelId="{00C9A40A-22AC-43C3-9FFC-69D3CAF6E891}" type="pres">
      <dgm:prSet presAssocID="{BF5546AE-B949-4C7E-8D3B-CB7CF36DE5BC}" presName="node" presStyleLbl="node1" presStyleIdx="1" presStyleCnt="5" custScaleX="26401" custScaleY="17401" custLinFactNeighborX="7089" custLinFactNeighborY="19107">
        <dgm:presLayoutVars>
          <dgm:bulletEnabled val="1"/>
        </dgm:presLayoutVars>
      </dgm:prSet>
      <dgm:spPr/>
    </dgm:pt>
    <dgm:pt modelId="{D1324524-A2D0-4138-9C8B-240DD6E57C70}" type="pres">
      <dgm:prSet presAssocID="{63D59C43-5F4A-4BE4-8A94-70C60080F22F}" presName="sibTrans" presStyleCnt="0"/>
      <dgm:spPr/>
    </dgm:pt>
    <dgm:pt modelId="{942A7E79-3F14-44E0-8B64-D1092677F5E0}" type="pres">
      <dgm:prSet presAssocID="{8F11CB13-A3D1-495B-A567-F85A36EAAC03}" presName="node" presStyleLbl="node1" presStyleIdx="2" presStyleCnt="5" custScaleX="27460" custScaleY="15897" custLinFactNeighborX="7016" custLinFactNeighborY="-52007">
        <dgm:presLayoutVars>
          <dgm:bulletEnabled val="1"/>
        </dgm:presLayoutVars>
      </dgm:prSet>
      <dgm:spPr/>
    </dgm:pt>
    <dgm:pt modelId="{C5B05F3F-B410-46E4-BED7-74E2734F198B}" type="pres">
      <dgm:prSet presAssocID="{E50A8D99-22CA-4F41-BB34-ABA4445CED23}" presName="sibTrans" presStyleCnt="0"/>
      <dgm:spPr/>
    </dgm:pt>
    <dgm:pt modelId="{91C3A2C0-43CB-45EC-90E0-AADEFC4B08AC}" type="pres">
      <dgm:prSet presAssocID="{E5736394-0072-40AE-A4AB-3315CF87E706}" presName="node" presStyleLbl="node1" presStyleIdx="3" presStyleCnt="5" custScaleX="21765" custScaleY="18765" custLinFactNeighborX="13593" custLinFactNeighborY="30735">
        <dgm:presLayoutVars>
          <dgm:bulletEnabled val="1"/>
        </dgm:presLayoutVars>
      </dgm:prSet>
      <dgm:spPr/>
    </dgm:pt>
    <dgm:pt modelId="{610A76CC-CFCC-4FA6-B7E0-A95E67998DA6}" type="pres">
      <dgm:prSet presAssocID="{81A0D346-1533-47A0-8062-92070D5D053A}" presName="sibTrans" presStyleCnt="0"/>
      <dgm:spPr/>
    </dgm:pt>
    <dgm:pt modelId="{F99F7DB0-C703-444D-B82A-572D512F939E}" type="pres">
      <dgm:prSet presAssocID="{1E51E1D2-2066-4117-B4CF-6FAD6F8B823C}" presName="node" presStyleLbl="node1" presStyleIdx="4" presStyleCnt="5" custScaleX="30944" custScaleY="13240" custLinFactNeighborX="-34896" custLinFactNeighborY="-706">
        <dgm:presLayoutVars>
          <dgm:bulletEnabled val="1"/>
        </dgm:presLayoutVars>
      </dgm:prSet>
      <dgm:spPr/>
    </dgm:pt>
  </dgm:ptLst>
  <dgm:cxnLst>
    <dgm:cxn modelId="{21D3771A-6ABB-4ED2-8B15-4A102E286EB4}" type="presOf" srcId="{BF5546AE-B949-4C7E-8D3B-CB7CF36DE5BC}" destId="{00C9A40A-22AC-43C3-9FFC-69D3CAF6E891}" srcOrd="0" destOrd="0" presId="urn:microsoft.com/office/officeart/2005/8/layout/default"/>
    <dgm:cxn modelId="{50F8481B-CED7-43B9-964A-A7CF3788DE82}" type="presOf" srcId="{FF31CC33-ED44-45D9-B76C-083E270A0532}" destId="{DFC64678-3AB0-4E4F-A5B3-1A1E63468863}" srcOrd="0" destOrd="0" presId="urn:microsoft.com/office/officeart/2005/8/layout/default"/>
    <dgm:cxn modelId="{8CF61565-A0B3-4ADB-B051-3B5CBB58CA91}" type="presOf" srcId="{E5736394-0072-40AE-A4AB-3315CF87E706}" destId="{91C3A2C0-43CB-45EC-90E0-AADEFC4B08AC}" srcOrd="0" destOrd="0" presId="urn:microsoft.com/office/officeart/2005/8/layout/default"/>
    <dgm:cxn modelId="{C5FB9E45-1176-49BF-A6E0-89102085EF20}" srcId="{FF31CC33-ED44-45D9-B76C-083E270A0532}" destId="{8F11CB13-A3D1-495B-A567-F85A36EAAC03}" srcOrd="2" destOrd="0" parTransId="{0235FF55-7093-4D1E-886A-4939BF7BD6F3}" sibTransId="{E50A8D99-22CA-4F41-BB34-ABA4445CED23}"/>
    <dgm:cxn modelId="{D0DCA26D-401B-472C-B8FB-0D262B06F923}" srcId="{FF31CC33-ED44-45D9-B76C-083E270A0532}" destId="{1E51E1D2-2066-4117-B4CF-6FAD6F8B823C}" srcOrd="4" destOrd="0" parTransId="{30C9002C-E804-4D0D-BCA4-66A036AC7414}" sibTransId="{F9820CCE-1856-49A5-B1BC-6413A5DB01E6}"/>
    <dgm:cxn modelId="{CF542E52-D91B-417A-B6AB-5813CC24D65E}" type="presOf" srcId="{8F11CB13-A3D1-495B-A567-F85A36EAAC03}" destId="{942A7E79-3F14-44E0-8B64-D1092677F5E0}" srcOrd="0" destOrd="0" presId="urn:microsoft.com/office/officeart/2005/8/layout/default"/>
    <dgm:cxn modelId="{D164387A-850C-4875-A679-246600BF6E48}" type="presOf" srcId="{1E51E1D2-2066-4117-B4CF-6FAD6F8B823C}" destId="{F99F7DB0-C703-444D-B82A-572D512F939E}" srcOrd="0" destOrd="0" presId="urn:microsoft.com/office/officeart/2005/8/layout/default"/>
    <dgm:cxn modelId="{2E83BB8A-3F43-454D-AACF-763F03D5A999}" srcId="{FF31CC33-ED44-45D9-B76C-083E270A0532}" destId="{BF5546AE-B949-4C7E-8D3B-CB7CF36DE5BC}" srcOrd="1" destOrd="0" parTransId="{3E2E0352-BD7C-4887-8E58-18635014864D}" sibTransId="{63D59C43-5F4A-4BE4-8A94-70C60080F22F}"/>
    <dgm:cxn modelId="{BD2F748E-AFF5-45AC-B2DB-0DD7805512E4}" srcId="{FF31CC33-ED44-45D9-B76C-083E270A0532}" destId="{E29777BF-607F-48B7-A63C-09D234C77504}" srcOrd="0" destOrd="0" parTransId="{6767F4D5-08D1-48CB-901B-CDE70E363AFF}" sibTransId="{68A06DE5-C99A-4A3F-8BF3-0117EC1163EF}"/>
    <dgm:cxn modelId="{56D658D0-938E-47E1-84EA-9746B43E77EC}" srcId="{FF31CC33-ED44-45D9-B76C-083E270A0532}" destId="{E5736394-0072-40AE-A4AB-3315CF87E706}" srcOrd="3" destOrd="0" parTransId="{6C0CF866-B8FB-44F5-B226-C55E528B531A}" sibTransId="{81A0D346-1533-47A0-8062-92070D5D053A}"/>
    <dgm:cxn modelId="{981B8EF9-03E5-44C6-A4EB-ABAA09CABEC0}" type="presOf" srcId="{E29777BF-607F-48B7-A63C-09D234C77504}" destId="{21D896CC-32CC-4816-9571-257C02CBFCA2}" srcOrd="0" destOrd="0" presId="urn:microsoft.com/office/officeart/2005/8/layout/default"/>
    <dgm:cxn modelId="{BB3B7881-6940-48FB-911A-0A88D1FD8AA2}" type="presParOf" srcId="{DFC64678-3AB0-4E4F-A5B3-1A1E63468863}" destId="{21D896CC-32CC-4816-9571-257C02CBFCA2}" srcOrd="0" destOrd="0" presId="urn:microsoft.com/office/officeart/2005/8/layout/default"/>
    <dgm:cxn modelId="{9758C845-8D60-471F-818A-25EEA140946B}" type="presParOf" srcId="{DFC64678-3AB0-4E4F-A5B3-1A1E63468863}" destId="{1987354E-7FF3-4671-9400-5387B00084F7}" srcOrd="1" destOrd="0" presId="urn:microsoft.com/office/officeart/2005/8/layout/default"/>
    <dgm:cxn modelId="{7F69E41E-D652-40CB-A640-5B3D6378B584}" type="presParOf" srcId="{DFC64678-3AB0-4E4F-A5B3-1A1E63468863}" destId="{00C9A40A-22AC-43C3-9FFC-69D3CAF6E891}" srcOrd="2" destOrd="0" presId="urn:microsoft.com/office/officeart/2005/8/layout/default"/>
    <dgm:cxn modelId="{1E9F6408-6E74-41F6-9F86-9006E49B9691}" type="presParOf" srcId="{DFC64678-3AB0-4E4F-A5B3-1A1E63468863}" destId="{D1324524-A2D0-4138-9C8B-240DD6E57C70}" srcOrd="3" destOrd="0" presId="urn:microsoft.com/office/officeart/2005/8/layout/default"/>
    <dgm:cxn modelId="{CCAEC738-F0B7-442A-9C77-7A7B37E85D1D}" type="presParOf" srcId="{DFC64678-3AB0-4E4F-A5B3-1A1E63468863}" destId="{942A7E79-3F14-44E0-8B64-D1092677F5E0}" srcOrd="4" destOrd="0" presId="urn:microsoft.com/office/officeart/2005/8/layout/default"/>
    <dgm:cxn modelId="{65C390C1-361B-4C1F-8044-370396381949}" type="presParOf" srcId="{DFC64678-3AB0-4E4F-A5B3-1A1E63468863}" destId="{C5B05F3F-B410-46E4-BED7-74E2734F198B}" srcOrd="5" destOrd="0" presId="urn:microsoft.com/office/officeart/2005/8/layout/default"/>
    <dgm:cxn modelId="{FAAFA053-4B76-4A6C-B5B5-FF42EF1C5028}" type="presParOf" srcId="{DFC64678-3AB0-4E4F-A5B3-1A1E63468863}" destId="{91C3A2C0-43CB-45EC-90E0-AADEFC4B08AC}" srcOrd="6" destOrd="0" presId="urn:microsoft.com/office/officeart/2005/8/layout/default"/>
    <dgm:cxn modelId="{DB1FA0D5-5588-46FE-B299-9060A0754890}" type="presParOf" srcId="{DFC64678-3AB0-4E4F-A5B3-1A1E63468863}" destId="{610A76CC-CFCC-4FA6-B7E0-A95E67998DA6}" srcOrd="7" destOrd="0" presId="urn:microsoft.com/office/officeart/2005/8/layout/default"/>
    <dgm:cxn modelId="{CF2C16B6-26F8-42FF-A8E6-DD2A104AF7C8}" type="presParOf" srcId="{DFC64678-3AB0-4E4F-A5B3-1A1E63468863}" destId="{F99F7DB0-C703-444D-B82A-572D512F939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2167C9-F16E-4B25-876D-075AFC785676}">
      <dsp:nvSpPr>
        <dsp:cNvPr id="0" name=""/>
        <dsp:cNvSpPr/>
      </dsp:nvSpPr>
      <dsp:spPr>
        <a:xfrm rot="16200000">
          <a:off x="531186" y="-531186"/>
          <a:ext cx="2988332" cy="4050704"/>
        </a:xfrm>
        <a:prstGeom prst="round1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200" kern="1200" dirty="0">
              <a:solidFill>
                <a:schemeClr val="bg1"/>
              </a:solidFill>
            </a:rPr>
            <a:t>Uczestniczyłam w posiedzeniach Rady Pedagogicznej</a:t>
          </a:r>
        </a:p>
      </dsp:txBody>
      <dsp:txXfrm rot="5400000">
        <a:off x="0" y="0"/>
        <a:ext cx="4050704" cy="2241249"/>
      </dsp:txXfrm>
    </dsp:sp>
    <dsp:sp modelId="{0DCC0C68-C0D3-412A-92CE-4A3896A519ED}">
      <dsp:nvSpPr>
        <dsp:cNvPr id="0" name=""/>
        <dsp:cNvSpPr/>
      </dsp:nvSpPr>
      <dsp:spPr>
        <a:xfrm>
          <a:off x="4050704" y="0"/>
          <a:ext cx="4050704" cy="2988332"/>
        </a:xfrm>
        <a:prstGeom prst="round1Rect">
          <a:avLst/>
        </a:prstGeom>
        <a:solidFill>
          <a:schemeClr val="accent2">
            <a:shade val="80000"/>
            <a:hueOff val="-36768"/>
            <a:satOff val="-12003"/>
            <a:lumOff val="1139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400" kern="1200" dirty="0">
            <a:solidFill>
              <a:schemeClr val="bg1"/>
            </a:solidFill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200" kern="1200" dirty="0">
              <a:solidFill>
                <a:schemeClr val="bg1"/>
              </a:solidFill>
            </a:rPr>
            <a:t>Współpracowałam z zespołem wychowawców świetlicy </a:t>
          </a:r>
          <a:r>
            <a:rPr lang="pl-PL" sz="3200" kern="1200" dirty="0">
              <a:solidFill>
                <a:srgbClr val="FF0000"/>
              </a:solidFill>
            </a:rPr>
            <a:t>oraz wychowawcami klas i specjalistami</a:t>
          </a:r>
        </a:p>
      </dsp:txBody>
      <dsp:txXfrm>
        <a:off x="4050704" y="0"/>
        <a:ext cx="4050704" cy="2241249"/>
      </dsp:txXfrm>
    </dsp:sp>
    <dsp:sp modelId="{776EE19D-17B8-4C54-B473-93015B7E84BD}">
      <dsp:nvSpPr>
        <dsp:cNvPr id="0" name=""/>
        <dsp:cNvSpPr/>
      </dsp:nvSpPr>
      <dsp:spPr>
        <a:xfrm rot="10800000">
          <a:off x="0" y="2988332"/>
          <a:ext cx="4050704" cy="2988332"/>
        </a:xfrm>
        <a:prstGeom prst="round1Rect">
          <a:avLst/>
        </a:prstGeom>
        <a:solidFill>
          <a:schemeClr val="accent2">
            <a:shade val="80000"/>
            <a:hueOff val="-73536"/>
            <a:satOff val="-24006"/>
            <a:lumOff val="2279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600" b="0" kern="1200" dirty="0">
              <a:solidFill>
                <a:schemeClr val="bg1"/>
              </a:solidFill>
            </a:rPr>
            <a:t>Współpracowałam z gronem pedagogicznym </a:t>
          </a:r>
        </a:p>
      </dsp:txBody>
      <dsp:txXfrm rot="10800000">
        <a:off x="0" y="3735414"/>
        <a:ext cx="4050704" cy="2241249"/>
      </dsp:txXfrm>
    </dsp:sp>
    <dsp:sp modelId="{DF59A803-A1ED-4615-9A91-6F783BF6FC53}">
      <dsp:nvSpPr>
        <dsp:cNvPr id="0" name=""/>
        <dsp:cNvSpPr/>
      </dsp:nvSpPr>
      <dsp:spPr>
        <a:xfrm rot="5400000">
          <a:off x="4581890" y="2457146"/>
          <a:ext cx="2988332" cy="4050704"/>
        </a:xfrm>
        <a:prstGeom prst="round1Rect">
          <a:avLst/>
        </a:prstGeom>
        <a:solidFill>
          <a:schemeClr val="accent2">
            <a:shade val="80000"/>
            <a:hueOff val="-110304"/>
            <a:satOff val="-36009"/>
            <a:lumOff val="341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 dirty="0">
              <a:solidFill>
                <a:schemeClr val="bg1"/>
              </a:solidFill>
            </a:rPr>
            <a:t>Doskonaliłam umiejętności zawodowe wypełniając swoje obowiązki</a:t>
          </a:r>
        </a:p>
      </dsp:txBody>
      <dsp:txXfrm rot="-5400000">
        <a:off x="4050704" y="3735414"/>
        <a:ext cx="4050704" cy="2241249"/>
      </dsp:txXfrm>
    </dsp:sp>
    <dsp:sp modelId="{BAD84938-8136-4FC6-BFF1-B273544A7DCF}">
      <dsp:nvSpPr>
        <dsp:cNvPr id="0" name=""/>
        <dsp:cNvSpPr/>
      </dsp:nvSpPr>
      <dsp:spPr>
        <a:xfrm>
          <a:off x="2296072" y="2304257"/>
          <a:ext cx="3509262" cy="1368148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b="1" kern="1200" dirty="0"/>
            <a:t>DOSKONALENIE UMIEJĘTNOŚCI ZAWODOWYCH W ZAKRESIE PRACY DYDAKTYCZNO-WYCHOWAWCZEJ I OPIEKUŃCZEJ</a:t>
          </a:r>
        </a:p>
      </dsp:txBody>
      <dsp:txXfrm>
        <a:off x="2362859" y="2371044"/>
        <a:ext cx="3375688" cy="12345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896CC-32CC-4816-9571-257C02CBFCA2}">
      <dsp:nvSpPr>
        <dsp:cNvPr id="0" name=""/>
        <dsp:cNvSpPr/>
      </dsp:nvSpPr>
      <dsp:spPr>
        <a:xfrm rot="10800000" flipV="1">
          <a:off x="2466582" y="2564880"/>
          <a:ext cx="3496845" cy="21513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b="1" kern="1200" dirty="0">
              <a:solidFill>
                <a:schemeClr val="bg1"/>
              </a:solidFill>
            </a:rPr>
            <a:t>Współpraca podczas organizacji uroczystości szkolnych, zabaw i różnorodnych imprez</a:t>
          </a:r>
        </a:p>
      </dsp:txBody>
      <dsp:txXfrm rot="-10800000">
        <a:off x="2466582" y="2564880"/>
        <a:ext cx="3496845" cy="2151337"/>
      </dsp:txXfrm>
    </dsp:sp>
    <dsp:sp modelId="{00C9A40A-22AC-43C3-9FFC-69D3CAF6E891}">
      <dsp:nvSpPr>
        <dsp:cNvPr id="0" name=""/>
        <dsp:cNvSpPr/>
      </dsp:nvSpPr>
      <dsp:spPr>
        <a:xfrm>
          <a:off x="6201433" y="2059686"/>
          <a:ext cx="2404736" cy="9509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>
              <a:solidFill>
                <a:srgbClr val="FF0000"/>
              </a:solidFill>
            </a:rPr>
            <a:t>Święto konstytucji 3 maja</a:t>
          </a:r>
        </a:p>
      </dsp:txBody>
      <dsp:txXfrm>
        <a:off x="6201433" y="2059686"/>
        <a:ext cx="2404736" cy="950982"/>
      </dsp:txXfrm>
    </dsp:sp>
    <dsp:sp modelId="{942A7E79-3F14-44E0-8B64-D1092677F5E0}">
      <dsp:nvSpPr>
        <dsp:cNvPr id="0" name=""/>
        <dsp:cNvSpPr/>
      </dsp:nvSpPr>
      <dsp:spPr>
        <a:xfrm>
          <a:off x="2496048" y="713613"/>
          <a:ext cx="2501195" cy="8687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>
              <a:solidFill>
                <a:srgbClr val="FF0000"/>
              </a:solidFill>
            </a:rPr>
            <a:t>Narodowe Święto Niepodległości</a:t>
          </a:r>
        </a:p>
      </dsp:txBody>
      <dsp:txXfrm>
        <a:off x="2496048" y="713613"/>
        <a:ext cx="2501195" cy="868787"/>
      </dsp:txXfrm>
    </dsp:sp>
    <dsp:sp modelId="{91C3A2C0-43CB-45EC-90E0-AADEFC4B08AC}">
      <dsp:nvSpPr>
        <dsp:cNvPr id="0" name=""/>
        <dsp:cNvSpPr/>
      </dsp:nvSpPr>
      <dsp:spPr>
        <a:xfrm>
          <a:off x="6507160" y="5157178"/>
          <a:ext cx="1982465" cy="10255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b="0" kern="1200" dirty="0">
              <a:solidFill>
                <a:srgbClr val="FF0000"/>
              </a:solidFill>
            </a:rPr>
            <a:t>Rozpoczęcie Roku Szkolnego</a:t>
          </a:r>
        </a:p>
      </dsp:txBody>
      <dsp:txXfrm>
        <a:off x="6507160" y="5157178"/>
        <a:ext cx="1982465" cy="1025526"/>
      </dsp:txXfrm>
    </dsp:sp>
    <dsp:sp modelId="{F99F7DB0-C703-444D-B82A-572D512F939E}">
      <dsp:nvSpPr>
        <dsp:cNvPr id="0" name=""/>
        <dsp:cNvSpPr/>
      </dsp:nvSpPr>
      <dsp:spPr>
        <a:xfrm>
          <a:off x="0" y="5375273"/>
          <a:ext cx="2818535" cy="7235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b="0" kern="1200" dirty="0">
              <a:solidFill>
                <a:srgbClr val="FF0000"/>
              </a:solidFill>
            </a:rPr>
            <a:t>Zakończenie Roku Szkolnego</a:t>
          </a:r>
        </a:p>
      </dsp:txBody>
      <dsp:txXfrm>
        <a:off x="0" y="5375273"/>
        <a:ext cx="2818535" cy="7235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0" y="-30477"/>
            <a:ext cx="9067800" cy="6889273"/>
            <a:chOff x="0" y="-30477"/>
            <a:chExt cx="9067800" cy="6889273"/>
          </a:xfrm>
        </p:grpSpPr>
        <p:cxnSp>
          <p:nvCxnSpPr>
            <p:cNvPr id="110" name="Straight Connector 109"/>
            <p:cNvCxnSpPr/>
            <p:nvPr/>
          </p:nvCxnSpPr>
          <p:spPr>
            <a:xfrm rot="16200000" flipH="1">
              <a:off x="-1447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16200000" flipH="1">
              <a:off x="-1638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-1485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-32385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16200000" flipH="1">
              <a:off x="-33147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16200000" flipH="1">
              <a:off x="-1371600" y="2971800"/>
              <a:ext cx="6858000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16200000" flipH="1">
              <a:off x="-2819400" y="3200400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-2705099" y="3238500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 flipH="1">
              <a:off x="-21336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-31242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 flipH="1">
              <a:off x="-1828799" y="3352799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 flipH="1">
              <a:off x="-28194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16200000" flipH="1">
              <a:off x="-2438400" y="3124200"/>
              <a:ext cx="6858000" cy="609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>
              <a:off x="-173164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5400000">
              <a:off x="-1142048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>
              <a:off x="-9144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-185547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 flipH="1">
              <a:off x="-26431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6200000" flipH="1">
              <a:off x="-1954530" y="3326130"/>
              <a:ext cx="6858000" cy="20574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16200000" flipH="1">
              <a:off x="-2362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16200000" flipH="1">
              <a:off x="-21336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16200000" flipH="1">
              <a:off x="1066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16200000" flipH="1">
              <a:off x="876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5400000">
              <a:off x="1028700" y="3238500"/>
              <a:ext cx="6858000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5400000">
              <a:off x="-7239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16200000" flipH="1">
              <a:off x="-8001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rot="5400000">
              <a:off x="-152400" y="3429000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rot="16200000" flipH="1">
              <a:off x="-304800" y="3200400"/>
              <a:ext cx="6858000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5400000">
              <a:off x="-190499" y="3238500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16200000" flipH="1">
              <a:off x="3810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16200000" flipH="1">
              <a:off x="-6096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16200000" flipH="1">
              <a:off x="685801" y="3352799"/>
              <a:ext cx="6858000" cy="152401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16200000" flipH="1">
              <a:off x="-304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rot="5400000">
              <a:off x="-10287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5400000">
              <a:off x="78295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rot="5400000">
              <a:off x="1372552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rot="5400000">
              <a:off x="1600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rot="5400000">
              <a:off x="65913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rot="16200000" flipH="1">
              <a:off x="-1285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rot="16200000" flipH="1">
              <a:off x="560070" y="3326130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rot="16200000" flipH="1">
              <a:off x="1524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rot="16200000" flipH="1">
              <a:off x="3810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16200000" flipH="1">
              <a:off x="2743200" y="3352801"/>
              <a:ext cx="6858000" cy="1524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rot="16200000" flipH="1">
              <a:off x="2095501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5400000">
              <a:off x="2705100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rot="5400000">
              <a:off x="1828801" y="3276600"/>
              <a:ext cx="6857999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rot="16200000" flipH="1">
              <a:off x="1066800" y="3200402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rot="16200000" flipH="1">
              <a:off x="2362201" y="3352800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rot="5400000">
              <a:off x="2646045" y="2722246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rot="5400000">
              <a:off x="3048952" y="3277553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5400000">
              <a:off x="2895600" y="3276601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5400000">
              <a:off x="2388870" y="3227071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16200000" flipH="1">
              <a:off x="22364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16200000" flipH="1">
              <a:off x="17526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16200000" flipH="1">
              <a:off x="19812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rot="5400000">
              <a:off x="3467100" y="3314701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rot="16200000" flipH="1">
              <a:off x="3467099" y="3314701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rot="5400000">
              <a:off x="4038600" y="3429001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rot="16200000" flipH="1">
              <a:off x="3886200" y="3200401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rot="5400000">
              <a:off x="4000501" y="3238501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rot="16200000" flipH="1">
              <a:off x="4572000" y="3200401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16200000" flipH="1">
              <a:off x="3733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rot="5400000">
              <a:off x="36195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rot="16200000" flipH="1">
              <a:off x="4214813" y="3252788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rot="16200000" flipH="1">
              <a:off x="47510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>
              <a:off x="43434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>
              <a:off x="4572000" y="3352801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rot="16200000" flipH="1">
              <a:off x="5257800" y="3352802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rot="16200000" flipH="1">
              <a:off x="5067300" y="3238502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rot="5400000">
              <a:off x="5219700" y="3238502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rot="16200000" flipH="1">
              <a:off x="4876801" y="3352801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rot="5400000">
              <a:off x="5527994" y="3318196"/>
              <a:ext cx="6888479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rot="5400000">
              <a:off x="4850130" y="3227072"/>
              <a:ext cx="6858000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rot="16200000" flipH="1">
              <a:off x="4751070" y="3326132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5562599" y="3429001"/>
              <a:ext cx="685800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5400000">
              <a:off x="2552700" y="3390900"/>
              <a:ext cx="6858000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rot="16200000" flipH="1">
              <a:off x="3048000" y="3352800"/>
              <a:ext cx="6858000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rot="16200000" flipH="1">
              <a:off x="3238500" y="3238500"/>
              <a:ext cx="6858000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rot="5400000">
              <a:off x="2133600" y="3276600"/>
              <a:ext cx="6858000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rot="16200000" flipH="1">
              <a:off x="3148013" y="3252789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rot="5400000">
              <a:off x="3771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5400000">
              <a:off x="4229100" y="2933700"/>
              <a:ext cx="6858000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 rot="16200000" flipH="1">
              <a:off x="1371600" y="3200403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A123-4A33-467C-A6FF-739764297FB8}" type="datetimeFigureOut">
              <a:rPr lang="pl-PL" smtClean="0"/>
              <a:t>26.08.2021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3478-5C55-443C-A2C8-35B78F232449}" type="slidenum">
              <a:rPr lang="pl-PL" smtClean="0"/>
              <a:t>‹#›</a:t>
            </a:fld>
            <a:endParaRPr lang="pl-PL"/>
          </a:p>
        </p:txBody>
      </p:sp>
      <p:sp>
        <p:nvSpPr>
          <p:cNvPr id="113" name="Rectangle 112"/>
          <p:cNvSpPr/>
          <p:nvPr/>
        </p:nvSpPr>
        <p:spPr>
          <a:xfrm>
            <a:off x="0" y="1905000"/>
            <a:ext cx="4953000" cy="3124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0" y="2057400"/>
            <a:ext cx="4801394" cy="2820988"/>
            <a:chOff x="0" y="2057400"/>
            <a:chExt cx="4801394" cy="2820988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0" y="20574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0" y="48768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3391694" y="3467100"/>
              <a:ext cx="2818606" cy="79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4419600" cy="1600327"/>
          </a:xfrm>
        </p:spPr>
        <p:txBody>
          <a:bodyPr anchor="b">
            <a:normAutofit/>
          </a:bodyPr>
          <a:lstStyle>
            <a:lvl1pPr algn="l">
              <a:defRPr sz="3600" b="1" cap="none" spc="40" baseline="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733800"/>
            <a:ext cx="4419600" cy="10668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A123-4A33-467C-A6FF-739764297FB8}" type="datetimeFigureOut">
              <a:rPr lang="pl-PL" smtClean="0"/>
              <a:t>26.08.2021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3478-5C55-443C-A2C8-35B78F232449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A123-4A33-467C-A6FF-739764297FB8}" type="datetimeFigureOut">
              <a:rPr lang="pl-PL" smtClean="0"/>
              <a:t>26.08.2021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3478-5C55-443C-A2C8-35B78F232449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A123-4A33-467C-A6FF-739764297FB8}" type="datetimeFigureOut">
              <a:rPr lang="pl-PL" smtClean="0"/>
              <a:t>26.08.2021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3478-5C55-443C-A2C8-35B78F232449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2"/>
          <p:cNvGrpSpPr/>
          <p:nvPr/>
        </p:nvGrpSpPr>
        <p:grpSpPr>
          <a:xfrm>
            <a:off x="1" y="-30478"/>
            <a:ext cx="9067799" cy="4846320"/>
            <a:chOff x="1" y="-30477"/>
            <a:chExt cx="9067799" cy="4526277"/>
          </a:xfrm>
        </p:grpSpPr>
        <p:cxnSp>
          <p:nvCxnSpPr>
            <p:cNvPr id="8" name="Straight Connector 7"/>
            <p:cNvCxnSpPr/>
            <p:nvPr/>
          </p:nvCxnSpPr>
          <p:spPr>
            <a:xfrm rot="16200000" flipH="1">
              <a:off x="-2716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-4621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-3097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-206236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-213856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-195465" y="1785212"/>
              <a:ext cx="4505731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H="1">
              <a:off x="-164326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-1528964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-95746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-194806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-652664" y="2166211"/>
              <a:ext cx="4505731" cy="152401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H="1">
              <a:off x="-16432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-1790700" y="2019300"/>
              <a:ext cx="4495800" cy="4572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-55551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340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6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-67933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-1467052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-77839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-11860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 flipH="1">
              <a:off x="-9574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H="1">
              <a:off x="22429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 flipH="1">
              <a:off x="20524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2204835" y="2051912"/>
              <a:ext cx="4505731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452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H="1">
              <a:off x="37603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1023735" y="2242139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871335" y="2013812"/>
              <a:ext cx="4505731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985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155713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5665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H="1">
              <a:off x="1861936" y="2166211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8713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474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195909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25486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27763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183526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1047548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 flipH="1">
              <a:off x="1736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1328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H="1">
              <a:off x="1557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6200000" flipH="1">
              <a:off x="39193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3271636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38812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3004936" y="2090012"/>
              <a:ext cx="4505730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H="1">
              <a:off x="22429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35383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382218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4225087" y="2090965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407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356500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34126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6200000" flipH="1">
              <a:off x="29287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16200000" flipH="1">
              <a:off x="3081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4643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4643234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214735" y="2242140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6200000" flipH="1">
              <a:off x="506233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5176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H="1">
              <a:off x="57481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>
              <a:off x="49099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47956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53909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 flipH="1">
              <a:off x="5927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5519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 flipH="1">
              <a:off x="5748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6433935" y="2166213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H="1">
              <a:off x="62434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63958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6200000" flipH="1">
              <a:off x="60529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6709356" y="2136834"/>
              <a:ext cx="4525755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6026265" y="2040483"/>
              <a:ext cx="4505731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6200000" flipH="1">
              <a:off x="5927205" y="2139543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6738734" y="2242140"/>
              <a:ext cx="450573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3728835" y="2204312"/>
              <a:ext cx="4505731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H="1">
              <a:off x="4224135" y="2166212"/>
              <a:ext cx="4505731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 flipH="1">
              <a:off x="4414635" y="2051912"/>
              <a:ext cx="4505731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3309735" y="2090012"/>
              <a:ext cx="4505731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43241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49480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>
              <a:off x="5405235" y="1747112"/>
              <a:ext cx="4505731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6200000" flipH="1">
              <a:off x="2547735" y="2013814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/>
          <p:cNvSpPr/>
          <p:nvPr/>
        </p:nvSpPr>
        <p:spPr>
          <a:xfrm>
            <a:off x="0" y="4311168"/>
            <a:ext cx="9144000" cy="190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0" y="4387368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0" y="6138380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621364"/>
            <a:ext cx="8305800" cy="414649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5" name="Title 94"/>
          <p:cNvSpPr>
            <a:spLocks noGrp="1"/>
          </p:cNvSpPr>
          <p:nvPr>
            <p:ph type="title"/>
          </p:nvPr>
        </p:nvSpPr>
        <p:spPr>
          <a:xfrm>
            <a:off x="457200" y="4463568"/>
            <a:ext cx="8305800" cy="11430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A123-4A33-467C-A6FF-739764297FB8}" type="datetimeFigureOut">
              <a:rPr lang="pl-PL" smtClean="0"/>
              <a:t>26.08.2021</a:t>
            </a:fld>
            <a:endParaRPr lang="pl-PL"/>
          </a:p>
        </p:txBody>
      </p:sp>
      <p:sp>
        <p:nvSpPr>
          <p:cNvPr id="91" name="Footer Placeholder 9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3478-5C55-443C-A2C8-35B78F232449}" type="slidenum">
              <a:rPr lang="pl-PL" smtClean="0"/>
              <a:t>‹#›</a:t>
            </a:fld>
            <a:endParaRPr lang="pl-P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A123-4A33-467C-A6FF-739764297FB8}" type="datetimeFigureOut">
              <a:rPr lang="pl-PL" smtClean="0"/>
              <a:t>26.08.2021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3478-5C55-443C-A2C8-35B78F232449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A123-4A33-467C-A6FF-739764297FB8}" type="datetimeFigureOut">
              <a:rPr lang="pl-PL" smtClean="0"/>
              <a:t>26.08.2021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3478-5C55-443C-A2C8-35B78F232449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A123-4A33-467C-A6FF-739764297FB8}" type="datetimeFigureOut">
              <a:rPr lang="pl-PL" smtClean="0"/>
              <a:t>26.08.2021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3478-5C55-443C-A2C8-35B78F232449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A123-4A33-467C-A6FF-739764297FB8}" type="datetimeFigureOut">
              <a:rPr lang="pl-PL" smtClean="0"/>
              <a:t>26.08.2021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3478-5C55-443C-A2C8-35B78F232449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273050"/>
            <a:ext cx="5486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A123-4A33-467C-A6FF-739764297FB8}" type="datetimeFigureOut">
              <a:rPr lang="pl-PL" smtClean="0"/>
              <a:t>26.08.2021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3478-5C55-443C-A2C8-35B78F232449}" type="slidenum">
              <a:rPr lang="pl-PL" smtClean="0"/>
              <a:t>‹#›</a:t>
            </a:fld>
            <a:endParaRPr lang="pl-PL"/>
          </a:p>
        </p:txBody>
      </p:sp>
      <p:sp>
        <p:nvSpPr>
          <p:cNvPr id="37" name="Rectangle 36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01952"/>
            <a:ext cx="2377440" cy="137160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lang="en-US" sz="2600" b="1" kern="1200" cap="none" spc="20" baseline="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3552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381000"/>
            <a:ext cx="5562600" cy="5638800"/>
          </a:xfrm>
          <a:solidFill>
            <a:schemeClr val="bg2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A123-4A33-467C-A6FF-739764297FB8}" type="datetimeFigureOut">
              <a:rPr lang="pl-PL" smtClean="0"/>
              <a:t>26.08.2021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3478-5C55-443C-A2C8-35B78F232449}" type="slidenum">
              <a:rPr lang="pl-PL" smtClean="0"/>
              <a:t>‹#›</a:t>
            </a:fld>
            <a:endParaRPr lang="pl-PL"/>
          </a:p>
        </p:txBody>
      </p:sp>
      <p:sp>
        <p:nvSpPr>
          <p:cNvPr id="33" name="Rectangle 32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905000"/>
            <a:ext cx="2377440" cy="1371600"/>
          </a:xfrm>
        </p:spPr>
        <p:txBody>
          <a:bodyPr anchor="b">
            <a:normAutofit/>
          </a:bodyPr>
          <a:lstStyle>
            <a:lvl1pPr algn="l">
              <a:defRPr sz="2600" b="1" cap="none" spc="20" baseline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6600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89"/>
          <p:cNvSpPr/>
          <p:nvPr/>
        </p:nvSpPr>
        <p:spPr>
          <a:xfrm>
            <a:off x="149352" y="137160"/>
            <a:ext cx="8869680" cy="6583680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364A123-4A33-467C-A6FF-739764297FB8}" type="datetimeFigureOut">
              <a:rPr lang="pl-PL" smtClean="0"/>
              <a:t>26.08.2021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1123" y="6312408"/>
            <a:ext cx="34817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CD913478-5C55-443C-A2C8-35B78F232449}" type="slidenum">
              <a:rPr lang="pl-PL" smtClean="0"/>
              <a:t>‹#›</a:t>
            </a:fld>
            <a:endParaRPr lang="pl-PL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tabLst>
          <a:tab pos="3830638" algn="l"/>
        </a:tabLst>
        <a:defRPr sz="3600" b="1" kern="1200" cap="none" spc="50">
          <a:ln w="13335" cmpd="sng">
            <a:solidFill>
              <a:schemeClr val="accent1">
                <a:lumMod val="50000"/>
              </a:schemeClr>
            </a:solidFill>
            <a:prstDash val="solid"/>
          </a:ln>
          <a:solidFill>
            <a:schemeClr val="accent6">
              <a:tint val="1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hyperlink" Target="https://www.storyjumper.com/book/read/30197946/5ec31e5d52f8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6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5"/>
          <p:cNvSpPr>
            <a:spLocks noGrp="1"/>
          </p:cNvSpPr>
          <p:nvPr>
            <p:ph idx="4294967295"/>
          </p:nvPr>
        </p:nvSpPr>
        <p:spPr>
          <a:xfrm>
            <a:off x="323528" y="620688"/>
            <a:ext cx="7906072" cy="55054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4000" b="1" dirty="0"/>
              <a:t>Prezentacja dorobku zawodowego</a:t>
            </a:r>
          </a:p>
          <a:p>
            <a:pPr marL="0" indent="0" algn="ctr">
              <a:buNone/>
            </a:pPr>
            <a:r>
              <a:rPr lang="pl-PL" sz="4000" b="1" dirty="0"/>
              <a:t>nauczyciela kontraktowego</a:t>
            </a:r>
          </a:p>
          <a:p>
            <a:pPr marL="0" indent="0" algn="ctr">
              <a:buNone/>
            </a:pPr>
            <a:r>
              <a:rPr lang="pl-PL" sz="4000" b="1" dirty="0"/>
              <a:t>na stopień </a:t>
            </a:r>
          </a:p>
          <a:p>
            <a:pPr marL="0" indent="0" algn="ctr">
              <a:buNone/>
            </a:pPr>
            <a:r>
              <a:rPr lang="pl-PL" sz="4000" b="1" dirty="0"/>
              <a:t>awansu zawodowego</a:t>
            </a:r>
          </a:p>
          <a:p>
            <a:pPr marL="0" indent="0" algn="ctr">
              <a:buNone/>
            </a:pPr>
            <a:r>
              <a:rPr lang="pl-PL" sz="4000" b="1" dirty="0"/>
              <a:t>na nauczyciela mianowanego</a:t>
            </a:r>
          </a:p>
          <a:p>
            <a:pPr marL="0" indent="0" algn="ctr">
              <a:buNone/>
            </a:pPr>
            <a:endParaRPr lang="pl-PL" sz="4000" b="1" dirty="0"/>
          </a:p>
          <a:p>
            <a:pPr marL="0" indent="0" algn="ctr">
              <a:buNone/>
            </a:pPr>
            <a:r>
              <a:rPr lang="pl-PL" sz="4000" b="1" dirty="0"/>
              <a:t>Anna Jakubowska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581128"/>
            <a:ext cx="1512000" cy="172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FFF00"/>
            </a:solidFill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4068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9449"/>
          </a:xfrm>
        </p:spPr>
        <p:txBody>
          <a:bodyPr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Kursy, szkolenia, warsztaty</a:t>
            </a:r>
          </a:p>
        </p:txBody>
      </p:sp>
      <p:pic>
        <p:nvPicPr>
          <p:cNvPr id="6146" name="Picture 2" descr="C:\Users\Łukasz\Downloads\certyfikat-narzedziownik-nauczyciela (6)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398" y="1340768"/>
            <a:ext cx="2189051" cy="1548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Łukasz\Downloads\certyfikat-organizacja-i-prowadzenie-zajec-online (1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30087" y="-8382000"/>
            <a:ext cx="509080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Łukasz\Downloads\certyfikat-organizacja-i-prowadzenie-zajec-online (1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191274"/>
            <a:ext cx="2189048" cy="1548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Łukasz\Downloads\certyfikat-Filozofia-nauczania-zdalnego (3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6" y="2516593"/>
            <a:ext cx="2189047" cy="1548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Łukasz\Downloads\certyfikat-dysk-google-i-praca-w-chmurze (3)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085184"/>
            <a:ext cx="2189051" cy="1548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22" y="1625569"/>
            <a:ext cx="3088741" cy="231298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65648">
            <a:off x="467544" y="4352126"/>
            <a:ext cx="1346400" cy="1800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5199">
            <a:off x="2810988" y="4352126"/>
            <a:ext cx="1346400" cy="1800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343" y="4740037"/>
            <a:ext cx="1346400" cy="1800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9938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EFEKTY PODJĘTYCH DZIAŁAŃ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/>
          <a:lstStyle/>
          <a:p>
            <a:r>
              <a:rPr lang="pl-PL" b="1" dirty="0">
                <a:solidFill>
                  <a:schemeClr val="tx1"/>
                </a:solidFill>
              </a:rPr>
              <a:t>Analizowanie efektów pracy opiekuńczo- wychowawczej </a:t>
            </a:r>
            <a:r>
              <a:rPr lang="pl-PL" b="1" dirty="0">
                <a:solidFill>
                  <a:srgbClr val="FF0000"/>
                </a:solidFill>
              </a:rPr>
              <a:t>i dydaktycznej.</a:t>
            </a:r>
            <a:endParaRPr lang="pl-PL" b="1" dirty="0">
              <a:solidFill>
                <a:schemeClr val="tx1"/>
              </a:solidFill>
            </a:endParaRPr>
          </a:p>
          <a:p>
            <a:r>
              <a:rPr lang="pl-PL" b="1" dirty="0">
                <a:solidFill>
                  <a:schemeClr val="tx1"/>
                </a:solidFill>
              </a:rPr>
              <a:t>Wzbogacenie wiedzy, umiejętności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tx1"/>
                </a:solidFill>
              </a:rPr>
              <a:t>   i </a:t>
            </a:r>
            <a:r>
              <a:rPr lang="pl-PL" b="1" strike="sngStrike" dirty="0">
                <a:solidFill>
                  <a:schemeClr val="tx1"/>
                </a:solidFill>
              </a:rPr>
              <a:t>pomysły</a:t>
            </a:r>
            <a:r>
              <a:rPr lang="pl-PL" b="1" dirty="0">
                <a:solidFill>
                  <a:schemeClr val="tx1"/>
                </a:solidFill>
              </a:rPr>
              <a:t> </a:t>
            </a:r>
            <a:r>
              <a:rPr lang="pl-PL" b="1" dirty="0">
                <a:solidFill>
                  <a:srgbClr val="FF0000"/>
                </a:solidFill>
              </a:rPr>
              <a:t>kreatywności </a:t>
            </a:r>
            <a:r>
              <a:rPr lang="pl-PL" b="1" dirty="0">
                <a:solidFill>
                  <a:schemeClr val="tx1"/>
                </a:solidFill>
              </a:rPr>
              <a:t>podczas zajęć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tx1"/>
                </a:solidFill>
              </a:rPr>
              <a:t>   z dziećmi.</a:t>
            </a:r>
          </a:p>
          <a:p>
            <a:r>
              <a:rPr lang="pl-PL" b="1" dirty="0">
                <a:solidFill>
                  <a:schemeClr val="tx1"/>
                </a:solidFill>
              </a:rPr>
              <a:t>Lepsze poznanie uczniów oraz ich potrzeb edukacyjnych.</a:t>
            </a:r>
          </a:p>
          <a:p>
            <a:r>
              <a:rPr lang="pl-PL" b="1" dirty="0">
                <a:solidFill>
                  <a:schemeClr val="tx1"/>
                </a:solidFill>
              </a:rPr>
              <a:t>Zwiększenie poziomu umiejętności zawodowych.</a:t>
            </a:r>
          </a:p>
          <a:p>
            <a:endParaRPr lang="pl-PL" b="1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976628"/>
            <a:ext cx="2109787" cy="1579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247" y="5125833"/>
            <a:ext cx="2525910" cy="1430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290" y="356393"/>
            <a:ext cx="1865313" cy="2487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247" y="2925761"/>
            <a:ext cx="2640013" cy="197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9674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idx="4294967295"/>
          </p:nvPr>
        </p:nvSpPr>
        <p:spPr>
          <a:xfrm rot="10800000" flipV="1">
            <a:off x="0" y="1417638"/>
            <a:ext cx="8229600" cy="2443410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rgbClr val="FFFF00"/>
                </a:solidFill>
              </a:rPr>
              <a:t>§ 7 ust.2, pkt.3</a:t>
            </a:r>
            <a:br>
              <a:rPr lang="pl-PL" dirty="0">
                <a:solidFill>
                  <a:srgbClr val="FFFF00"/>
                </a:solidFill>
              </a:rPr>
            </a:br>
            <a:r>
              <a:rPr lang="pl-PL" dirty="0">
                <a:solidFill>
                  <a:srgbClr val="FFFF00"/>
                </a:solidFill>
              </a:rPr>
              <a:t>Umiejętność wykorzystania w pracy metod aktywizujących ucznia</a:t>
            </a:r>
          </a:p>
        </p:txBody>
      </p:sp>
    </p:spTree>
    <p:extLst>
      <p:ext uri="{BB962C8B-B14F-4D97-AF65-F5344CB8AC3E}">
        <p14:creationId xmlns:p14="http://schemas.microsoft.com/office/powerpoint/2010/main" val="904209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Metody aktywizujące uczniów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23528" y="1600200"/>
            <a:ext cx="8363272" cy="514116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pl-PL" dirty="0">
                <a:solidFill>
                  <a:schemeClr val="tx1"/>
                </a:solidFill>
              </a:rPr>
              <a:t>Stosowałam metody aktywizujące pobudzające kreatywność oraz </a:t>
            </a:r>
            <a:r>
              <a:rPr lang="pl-PL" dirty="0" err="1">
                <a:solidFill>
                  <a:schemeClr val="tx1"/>
                </a:solidFill>
              </a:rPr>
              <a:t>współprac</a:t>
            </a:r>
            <a:r>
              <a:rPr lang="pl-PL" strike="sngStrike" dirty="0" err="1">
                <a:solidFill>
                  <a:schemeClr val="tx1"/>
                </a:solidFill>
              </a:rPr>
              <a:t>e</a:t>
            </a:r>
            <a:r>
              <a:rPr lang="pl-PL" dirty="0" err="1">
                <a:solidFill>
                  <a:srgbClr val="FF0000"/>
                </a:solidFill>
              </a:rPr>
              <a:t>ę</a:t>
            </a:r>
            <a:r>
              <a:rPr lang="pl-PL" dirty="0">
                <a:solidFill>
                  <a:schemeClr val="tx1"/>
                </a:solidFill>
              </a:rPr>
              <a:t> w zespole.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26" y="2409204"/>
            <a:ext cx="1879043" cy="2503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trzałka w prawo 3"/>
          <p:cNvSpPr/>
          <p:nvPr/>
        </p:nvSpPr>
        <p:spPr>
          <a:xfrm>
            <a:off x="323528" y="2708920"/>
            <a:ext cx="1584176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FF0000"/>
                </a:solidFill>
              </a:rPr>
              <a:t>Mapy pojęciowe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979" y="4992186"/>
            <a:ext cx="2391118" cy="1591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trzałka w prawo 4"/>
          <p:cNvSpPr/>
          <p:nvPr/>
        </p:nvSpPr>
        <p:spPr>
          <a:xfrm>
            <a:off x="467544" y="5157191"/>
            <a:ext cx="1338448" cy="10229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FF0000"/>
                </a:solidFill>
              </a:rPr>
              <a:t>Drama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974" y="2276872"/>
            <a:ext cx="2087826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trzałka w prawo 5"/>
          <p:cNvSpPr/>
          <p:nvPr/>
        </p:nvSpPr>
        <p:spPr>
          <a:xfrm>
            <a:off x="4139952" y="2544212"/>
            <a:ext cx="2274552" cy="899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FF0000"/>
                </a:solidFill>
              </a:rPr>
              <a:t>Gry dydaktyczne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970" y="4509120"/>
            <a:ext cx="2688299" cy="2016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trzałka w prawo 6"/>
          <p:cNvSpPr/>
          <p:nvPr/>
        </p:nvSpPr>
        <p:spPr>
          <a:xfrm>
            <a:off x="4644008" y="4869160"/>
            <a:ext cx="1482464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FF0000"/>
                </a:solidFill>
              </a:rPr>
              <a:t>Burza mózgów</a:t>
            </a:r>
          </a:p>
        </p:txBody>
      </p:sp>
    </p:spTree>
    <p:extLst>
      <p:ext uri="{BB962C8B-B14F-4D97-AF65-F5344CB8AC3E}">
        <p14:creationId xmlns:p14="http://schemas.microsoft.com/office/powerpoint/2010/main" val="1280350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EFEKTY PODJĘTYCH DZIAŁAŃ 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200" b="1" dirty="0">
                <a:solidFill>
                  <a:schemeClr val="tx1"/>
                </a:solidFill>
              </a:rPr>
              <a:t>Uwzględnianie potrzeb psychofizycznych uczniów.</a:t>
            </a:r>
          </a:p>
          <a:p>
            <a:r>
              <a:rPr lang="pl-PL" sz="3200" b="1" dirty="0">
                <a:solidFill>
                  <a:schemeClr val="tx1"/>
                </a:solidFill>
              </a:rPr>
              <a:t>Podejmowanie przez uczniów nowych wyzwań, bycie odpowiedzialnym za wynik własnej pracy oraz pracy </a:t>
            </a:r>
            <a:r>
              <a:rPr lang="pl-PL" sz="3200" b="1" dirty="0">
                <a:solidFill>
                  <a:srgbClr val="FF0000"/>
                </a:solidFill>
              </a:rPr>
              <a:t>w</a:t>
            </a:r>
            <a:r>
              <a:rPr lang="pl-PL" sz="3200" b="1" dirty="0">
                <a:solidFill>
                  <a:schemeClr val="tx1"/>
                </a:solidFill>
              </a:rPr>
              <a:t> </a:t>
            </a:r>
            <a:r>
              <a:rPr lang="pl-PL" sz="3200" b="1" dirty="0" err="1">
                <a:solidFill>
                  <a:schemeClr val="tx1"/>
                </a:solidFill>
              </a:rPr>
              <a:t>grup</a:t>
            </a:r>
            <a:r>
              <a:rPr lang="pl-PL" sz="3200" b="1" strike="sngStrike" dirty="0" err="1">
                <a:solidFill>
                  <a:schemeClr val="tx1"/>
                </a:solidFill>
              </a:rPr>
              <a:t>y</a:t>
            </a:r>
            <a:r>
              <a:rPr lang="pl-PL" sz="3200" b="1" dirty="0" err="1">
                <a:solidFill>
                  <a:srgbClr val="FF0000"/>
                </a:solidFill>
              </a:rPr>
              <a:t>ie</a:t>
            </a:r>
            <a:r>
              <a:rPr lang="pl-PL" sz="3200" b="1" dirty="0">
                <a:solidFill>
                  <a:schemeClr val="tx1"/>
                </a:solidFill>
              </a:rPr>
              <a:t>.</a:t>
            </a:r>
          </a:p>
          <a:p>
            <a:r>
              <a:rPr lang="pl-PL" sz="3200" b="1" dirty="0">
                <a:solidFill>
                  <a:schemeClr val="tx1"/>
                </a:solidFill>
              </a:rPr>
              <a:t>Poprawienie relacji między uczniami i nauczenie ich sztuki kompromisu.</a:t>
            </a:r>
          </a:p>
        </p:txBody>
      </p:sp>
    </p:spTree>
    <p:extLst>
      <p:ext uri="{BB962C8B-B14F-4D97-AF65-F5344CB8AC3E}">
        <p14:creationId xmlns:p14="http://schemas.microsoft.com/office/powerpoint/2010/main" val="2020650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600" b="1" dirty="0">
                <a:solidFill>
                  <a:srgbClr val="FFFF00"/>
                </a:solidFill>
              </a:rPr>
              <a:t>§ 7 ust.2, pkt.3</a:t>
            </a:r>
          </a:p>
          <a:p>
            <a:pPr marL="0" indent="0" algn="ctr">
              <a:buNone/>
            </a:pPr>
            <a:r>
              <a:rPr lang="pl-PL" sz="3600" b="1" dirty="0">
                <a:solidFill>
                  <a:srgbClr val="FFFF00"/>
                </a:solidFill>
                <a:latin typeface="+mj-lt"/>
              </a:rPr>
              <a:t>Umiejętność dokonywania </a:t>
            </a:r>
          </a:p>
          <a:p>
            <a:pPr marL="0" indent="0" algn="ctr">
              <a:buNone/>
            </a:pPr>
            <a:r>
              <a:rPr lang="pl-PL" sz="3600" b="1" dirty="0">
                <a:solidFill>
                  <a:srgbClr val="FFFF00"/>
                </a:solidFill>
                <a:latin typeface="+mj-lt"/>
              </a:rPr>
              <a:t>ewaluacji własnej pracy </a:t>
            </a:r>
          </a:p>
          <a:p>
            <a:pPr marL="0" indent="0" algn="ctr">
              <a:buNone/>
            </a:pPr>
            <a:r>
              <a:rPr lang="pl-PL" sz="3600" b="1" dirty="0">
                <a:solidFill>
                  <a:srgbClr val="FFFF00"/>
                </a:solidFill>
                <a:latin typeface="+mj-lt"/>
              </a:rPr>
              <a:t>i wykorzystania jej wyników </a:t>
            </a:r>
          </a:p>
          <a:p>
            <a:pPr marL="0" indent="0" algn="ctr">
              <a:buNone/>
            </a:pPr>
            <a:r>
              <a:rPr lang="pl-PL" sz="3600" b="1" dirty="0">
                <a:solidFill>
                  <a:srgbClr val="FFFF00"/>
                </a:solidFill>
                <a:latin typeface="+mj-lt"/>
              </a:rPr>
              <a:t>do doskonalenia warsztatu pracy</a:t>
            </a:r>
            <a:br>
              <a:rPr lang="pl-PL" sz="3600" b="1" dirty="0">
                <a:solidFill>
                  <a:srgbClr val="FFFF00"/>
                </a:solidFill>
              </a:rPr>
            </a:br>
            <a:endParaRPr lang="pl-PL" sz="3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407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4294967295"/>
          </p:nvPr>
        </p:nvSpPr>
        <p:spPr>
          <a:xfrm>
            <a:off x="323528" y="522540"/>
            <a:ext cx="7906072" cy="56036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tx1"/>
                </a:solidFill>
              </a:rPr>
              <a:t>Koordynator ogólnopolskiego konkursu dla szkół</a:t>
            </a:r>
          </a:p>
          <a:p>
            <a:pPr marL="0" indent="0">
              <a:buNone/>
            </a:pPr>
            <a:r>
              <a:rPr lang="pl-PL" dirty="0">
                <a:solidFill>
                  <a:schemeClr val="tx1"/>
                </a:solidFill>
              </a:rPr>
              <a:t>„ Świetlica kształtująca prospołeczne postawy wśród uczniów” prowadzonym przez Studium Prawa Europejskiego </a:t>
            </a:r>
          </a:p>
          <a:p>
            <a:pPr marL="0" indent="0">
              <a:buNone/>
            </a:pPr>
            <a:endParaRPr lang="pl-PL" sz="20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907" y="2991790"/>
            <a:ext cx="1198119" cy="160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 descr="C:\Users\Łukasz\Desktop\Jestem tolerancyjny-konkurs\20200226_12215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34" y="1824872"/>
            <a:ext cx="1798053" cy="134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Łukasz\Desktop\Jestem tolerancyjny-konkurs\20200228_132024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60" y="3286549"/>
            <a:ext cx="2397404" cy="134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Łukasz\Desktop\Konkurs- Pomagamy zwierzętom przetrwać zimę\20200302_09111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452" y="1416714"/>
            <a:ext cx="1872000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C:\Users\Łukasz\Desktop\Konkurs- Pomagamy zwierzętom przetrwać zimę\20200310_13095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19916" y="4944022"/>
            <a:ext cx="1813055" cy="135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trzałka w prawo 5"/>
          <p:cNvSpPr/>
          <p:nvPr/>
        </p:nvSpPr>
        <p:spPr>
          <a:xfrm>
            <a:off x="5122868" y="2867953"/>
            <a:ext cx="1800200" cy="2132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FF0000"/>
                </a:solidFill>
              </a:rPr>
              <a:t>Pomagamy zwierzętom przetrwać zimę</a:t>
            </a:r>
          </a:p>
        </p:txBody>
      </p:sp>
      <p:sp>
        <p:nvSpPr>
          <p:cNvPr id="9" name="Strzałka w lewo 8"/>
          <p:cNvSpPr/>
          <p:nvPr/>
        </p:nvSpPr>
        <p:spPr>
          <a:xfrm>
            <a:off x="2182417" y="1756400"/>
            <a:ext cx="2051961" cy="1672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FF0000"/>
                </a:solidFill>
              </a:rPr>
              <a:t>Jestem tolerancyjny</a:t>
            </a:r>
          </a:p>
        </p:txBody>
      </p:sp>
      <p:sp>
        <p:nvSpPr>
          <p:cNvPr id="10" name="Strzałka w dół 9"/>
          <p:cNvSpPr/>
          <p:nvPr/>
        </p:nvSpPr>
        <p:spPr>
          <a:xfrm>
            <a:off x="2627784" y="3105023"/>
            <a:ext cx="2304256" cy="16725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FF0000"/>
                </a:solidFill>
              </a:rPr>
              <a:t>Dzień Drzewa w barwach jesieni</a:t>
            </a: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306" y="4748226"/>
            <a:ext cx="1432351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378" y="4730446"/>
            <a:ext cx="1350845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0506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Konkursy – zdalne nauczanie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tx1"/>
                </a:solidFill>
              </a:rPr>
              <a:t>„ Kreatywny recykling”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>
                <a:solidFill>
                  <a:schemeClr val="tx1"/>
                </a:solidFill>
              </a:rPr>
              <a:t>„Podróże po literaturze”</a:t>
            </a:r>
          </a:p>
          <a:p>
            <a:pPr marL="0" indent="0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l-PL" dirty="0">
              <a:solidFill>
                <a:schemeClr val="tx1"/>
              </a:solidFill>
            </a:endParaRPr>
          </a:p>
          <a:p>
            <a:r>
              <a:rPr lang="pl-PL" dirty="0">
                <a:hlinkClick r:id="rId2"/>
              </a:rPr>
              <a:t>https://www.storyjumper.com/book/read/30197946/5ec31e5d52f80</a:t>
            </a:r>
            <a:endParaRPr lang="pl-PL" dirty="0"/>
          </a:p>
          <a:p>
            <a:endParaRPr lang="pl-PL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1296144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776" y="2339335"/>
            <a:ext cx="2004256" cy="1503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050" y="2290388"/>
            <a:ext cx="1707918" cy="2277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634" y="2297988"/>
            <a:ext cx="1688941" cy="2277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634" y="274432"/>
            <a:ext cx="1433992" cy="1911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6856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/>
              <a:t>EWALUACJA WŁASNEJ PRACY- ZADANIA                       </a:t>
            </a:r>
          </a:p>
        </p:txBody>
      </p:sp>
      <p:sp>
        <p:nvSpPr>
          <p:cNvPr id="4" name="Schemat blokowy: proces 3"/>
          <p:cNvSpPr/>
          <p:nvPr/>
        </p:nvSpPr>
        <p:spPr>
          <a:xfrm>
            <a:off x="539552" y="1412776"/>
            <a:ext cx="3600400" cy="1490464"/>
          </a:xfrm>
          <a:prstGeom prst="flowChartProcess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Dokonywanie refleksji dotyczącej</a:t>
            </a:r>
          </a:p>
          <a:p>
            <a:pPr algn="ctr"/>
            <a:r>
              <a:rPr lang="pl-PL" b="1" dirty="0">
                <a:solidFill>
                  <a:schemeClr val="bg1"/>
                </a:solidFill>
              </a:rPr>
              <a:t>pracy dydaktycznej i wychowawczej.</a:t>
            </a:r>
          </a:p>
        </p:txBody>
      </p:sp>
      <p:sp>
        <p:nvSpPr>
          <p:cNvPr id="5" name="Schemat blokowy: proces 4"/>
          <p:cNvSpPr/>
          <p:nvPr/>
        </p:nvSpPr>
        <p:spPr>
          <a:xfrm>
            <a:off x="4788024" y="1412776"/>
            <a:ext cx="3600400" cy="1490464"/>
          </a:xfrm>
          <a:prstGeom prst="flowChartProcess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Przygotowanie uczniów do samodzielnego pełnienia ról społecznych, odpowiednie reagowanie w sytuacjach trudnych</a:t>
            </a:r>
          </a:p>
        </p:txBody>
      </p:sp>
      <p:sp>
        <p:nvSpPr>
          <p:cNvPr id="7" name="Prostokąt 6"/>
          <p:cNvSpPr/>
          <p:nvPr/>
        </p:nvSpPr>
        <p:spPr>
          <a:xfrm>
            <a:off x="539552" y="2924944"/>
            <a:ext cx="3600400" cy="1944216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Wskazywanie właściwych sposobów wyrażania ocen i sądów akceptujących lub negujących zachowania swoje i innych osób</a:t>
            </a:r>
          </a:p>
        </p:txBody>
      </p:sp>
      <p:sp>
        <p:nvSpPr>
          <p:cNvPr id="9" name="Prostokąt 8"/>
          <p:cNvSpPr/>
          <p:nvPr/>
        </p:nvSpPr>
        <p:spPr>
          <a:xfrm>
            <a:off x="4788024" y="2924944"/>
            <a:ext cx="3600400" cy="1944216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Wdrażanie uczniów do wyrównywania braków edukacyjnych i kulturalnych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5229200"/>
            <a:ext cx="409575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700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WNIOSKI DO DALSZEJ PRACY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683568" y="1772816"/>
            <a:ext cx="2808312" cy="127444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Urozmaicić ofertę zajęć sportowych</a:t>
            </a:r>
          </a:p>
        </p:txBody>
      </p:sp>
      <p:sp>
        <p:nvSpPr>
          <p:cNvPr id="5" name="Prostokąt 4"/>
          <p:cNvSpPr/>
          <p:nvPr/>
        </p:nvSpPr>
        <p:spPr>
          <a:xfrm>
            <a:off x="4860032" y="1772816"/>
            <a:ext cx="2880320" cy="127444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Motywować uczniów do systematycznego odrabiania lekcji w celu nadrobienia zaległości</a:t>
            </a:r>
          </a:p>
        </p:txBody>
      </p:sp>
      <p:sp>
        <p:nvSpPr>
          <p:cNvPr id="6" name="Prostokąt 5"/>
          <p:cNvSpPr/>
          <p:nvPr/>
        </p:nvSpPr>
        <p:spPr>
          <a:xfrm>
            <a:off x="683568" y="3284984"/>
            <a:ext cx="2808312" cy="115212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Wspierać rodziców w pełnieniu funkcji opiekuńczych i wychowawczych</a:t>
            </a:r>
          </a:p>
        </p:txBody>
      </p:sp>
      <p:sp>
        <p:nvSpPr>
          <p:cNvPr id="7" name="Prostokąt 6"/>
          <p:cNvSpPr/>
          <p:nvPr/>
        </p:nvSpPr>
        <p:spPr>
          <a:xfrm>
            <a:off x="4860032" y="3284984"/>
            <a:ext cx="2880320" cy="115212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Doskonalić umiejętności angażowania grupy do skupienia uwagi podczas zajęć</a:t>
            </a:r>
          </a:p>
        </p:txBody>
      </p:sp>
      <p:sp>
        <p:nvSpPr>
          <p:cNvPr id="8" name="Prostokąt 7"/>
          <p:cNvSpPr/>
          <p:nvPr/>
        </p:nvSpPr>
        <p:spPr>
          <a:xfrm>
            <a:off x="2987824" y="4653136"/>
            <a:ext cx="2736304" cy="1219053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Rozwinąć umiejętności korzystania z nowych rozwiązań technologicznych</a:t>
            </a:r>
          </a:p>
        </p:txBody>
      </p:sp>
    </p:spTree>
    <p:extLst>
      <p:ext uri="{BB962C8B-B14F-4D97-AF65-F5344CB8AC3E}">
        <p14:creationId xmlns:p14="http://schemas.microsoft.com/office/powerpoint/2010/main" val="3610803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539552" y="764704"/>
            <a:ext cx="820891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/>
              <a:t>REALIZACJA ZADAŃ WYNIKAJĄCYCH </a:t>
            </a:r>
          </a:p>
          <a:p>
            <a:pPr algn="ctr"/>
            <a:r>
              <a:rPr lang="pl-PL" sz="3200" dirty="0"/>
              <a:t>Z POWINNOŚCI I WYMAGAŃ</a:t>
            </a:r>
          </a:p>
          <a:p>
            <a:pPr algn="ctr"/>
            <a:endParaRPr lang="pl-PL" sz="3200" dirty="0"/>
          </a:p>
          <a:p>
            <a:endParaRPr lang="pl-PL" dirty="0"/>
          </a:p>
          <a:p>
            <a:pPr algn="ctr"/>
            <a:r>
              <a:rPr lang="pl-PL" sz="3200" b="1" dirty="0">
                <a:solidFill>
                  <a:srgbClr val="FFFF00"/>
                </a:solidFill>
              </a:rPr>
              <a:t>§ 7.ust.2, pkt.1</a:t>
            </a:r>
          </a:p>
          <a:p>
            <a:pPr algn="ctr"/>
            <a:r>
              <a:rPr lang="pl-PL" sz="3200" b="1" dirty="0">
                <a:solidFill>
                  <a:srgbClr val="FFFF00"/>
                </a:solidFill>
              </a:rPr>
              <a:t>Uzyskanie pozytywnych efektów w pracy</a:t>
            </a:r>
          </a:p>
          <a:p>
            <a:pPr algn="ctr"/>
            <a:r>
              <a:rPr lang="pl-PL" sz="3200" b="1" dirty="0">
                <a:solidFill>
                  <a:srgbClr val="FFFF00"/>
                </a:solidFill>
              </a:rPr>
              <a:t>dydaktycznej, wychowawczej lub opiekuńczej</a:t>
            </a:r>
          </a:p>
          <a:p>
            <a:pPr algn="ctr"/>
            <a:r>
              <a:rPr lang="pl-PL" sz="3200" b="1" dirty="0">
                <a:solidFill>
                  <a:srgbClr val="FFFF00"/>
                </a:solidFill>
              </a:rPr>
              <a:t>na skutek wdrożenia działań mających na celu</a:t>
            </a:r>
          </a:p>
          <a:p>
            <a:pPr algn="ctr"/>
            <a:r>
              <a:rPr lang="pl-PL" sz="3200" b="1" dirty="0">
                <a:solidFill>
                  <a:srgbClr val="FFFF00"/>
                </a:solidFill>
              </a:rPr>
              <a:t>doskonalenie pracy własnej </a:t>
            </a:r>
          </a:p>
          <a:p>
            <a:pPr algn="ctr"/>
            <a:r>
              <a:rPr lang="pl-PL" sz="3200" b="1" dirty="0">
                <a:solidFill>
                  <a:srgbClr val="FFFF00"/>
                </a:solidFill>
              </a:rPr>
              <a:t>i podniesienie jakości pracy szkoły.</a:t>
            </a:r>
          </a:p>
        </p:txBody>
      </p:sp>
    </p:spTree>
    <p:extLst>
      <p:ext uri="{BB962C8B-B14F-4D97-AF65-F5344CB8AC3E}">
        <p14:creationId xmlns:p14="http://schemas.microsoft.com/office/powerpoint/2010/main" val="2447923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EFEKTY DZIAŁAŃ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800" b="1" dirty="0">
                <a:solidFill>
                  <a:schemeClr val="tx1"/>
                </a:solidFill>
              </a:rPr>
              <a:t>Nauczyłam się jak pracować z dziećmi i dbać o dobrą atmosferę podczas zajęć.</a:t>
            </a:r>
          </a:p>
          <a:p>
            <a:r>
              <a:rPr lang="pl-PL" sz="2800" b="1" dirty="0">
                <a:solidFill>
                  <a:schemeClr val="tx1"/>
                </a:solidFill>
              </a:rPr>
              <a:t>Wyeliminowałam błędy i poprawiłam jakość pracy własnej.</a:t>
            </a:r>
          </a:p>
          <a:p>
            <a:r>
              <a:rPr lang="pl-PL" sz="2800" b="1" dirty="0">
                <a:solidFill>
                  <a:schemeClr val="tx1"/>
                </a:solidFill>
              </a:rPr>
              <a:t>Modyfikowałam formy i metody pracy z uczniami.</a:t>
            </a:r>
          </a:p>
        </p:txBody>
      </p:sp>
    </p:spTree>
    <p:extLst>
      <p:ext uri="{BB962C8B-B14F-4D97-AF65-F5344CB8AC3E}">
        <p14:creationId xmlns:p14="http://schemas.microsoft.com/office/powerpoint/2010/main" val="4280895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4294967295"/>
          </p:nvPr>
        </p:nvSpPr>
        <p:spPr>
          <a:xfrm>
            <a:off x="251520" y="1600200"/>
            <a:ext cx="8352928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600" b="1" dirty="0">
                <a:solidFill>
                  <a:srgbClr val="FFFF00"/>
                </a:solidFill>
              </a:rPr>
              <a:t>§ 7 ust.2, pkt.5</a:t>
            </a:r>
          </a:p>
          <a:p>
            <a:pPr marL="0" indent="0" algn="ctr">
              <a:buNone/>
            </a:pPr>
            <a:r>
              <a:rPr lang="pl-PL" sz="3600" b="1" dirty="0">
                <a:solidFill>
                  <a:srgbClr val="FFFF00"/>
                </a:solidFill>
              </a:rPr>
              <a:t>Umiejętności dzielenia się </a:t>
            </a:r>
          </a:p>
          <a:p>
            <a:pPr marL="0" indent="0" algn="ctr">
              <a:buNone/>
            </a:pPr>
            <a:r>
              <a:rPr lang="pl-PL" sz="3600" b="1" dirty="0">
                <a:solidFill>
                  <a:srgbClr val="FFFF00"/>
                </a:solidFill>
              </a:rPr>
              <a:t>wiedzą i doświadczeniem </a:t>
            </a:r>
          </a:p>
          <a:p>
            <a:pPr marL="0" indent="0" algn="ctr">
              <a:buNone/>
            </a:pPr>
            <a:r>
              <a:rPr lang="pl-PL" sz="3600" b="1" dirty="0">
                <a:solidFill>
                  <a:srgbClr val="FFFF00"/>
                </a:solidFill>
              </a:rPr>
              <a:t>z innymi nauczycielami </a:t>
            </a:r>
          </a:p>
          <a:p>
            <a:pPr marL="0" indent="0" algn="ctr">
              <a:buNone/>
            </a:pPr>
            <a:r>
              <a:rPr lang="pl-PL" sz="3600" b="1" dirty="0">
                <a:solidFill>
                  <a:srgbClr val="FFFF00"/>
                </a:solidFill>
              </a:rPr>
              <a:t>w ramach wewnątrzszkolnego doskonalenia zawodowego</a:t>
            </a:r>
          </a:p>
        </p:txBody>
      </p:sp>
    </p:spTree>
    <p:extLst>
      <p:ext uri="{BB962C8B-B14F-4D97-AF65-F5344CB8AC3E}">
        <p14:creationId xmlns:p14="http://schemas.microsoft.com/office/powerpoint/2010/main" val="329903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395536" y="260648"/>
            <a:ext cx="3672408" cy="151216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Obserwowałam zajęcia i uroczystości</a:t>
            </a:r>
          </a:p>
          <a:p>
            <a:pPr algn="ctr"/>
            <a:r>
              <a:rPr lang="pl-PL" b="1" dirty="0">
                <a:solidFill>
                  <a:schemeClr val="bg1"/>
                </a:solidFill>
              </a:rPr>
              <a:t>prowadzone przez opiekuna stażu i</a:t>
            </a:r>
          </a:p>
          <a:p>
            <a:pPr algn="ctr"/>
            <a:r>
              <a:rPr lang="pl-PL" b="1" dirty="0">
                <a:solidFill>
                  <a:schemeClr val="bg1"/>
                </a:solidFill>
              </a:rPr>
              <a:t>innych nauczycieli.</a:t>
            </a:r>
          </a:p>
        </p:txBody>
      </p:sp>
      <p:sp>
        <p:nvSpPr>
          <p:cNvPr id="6" name="Prostokąt 5"/>
          <p:cNvSpPr/>
          <p:nvPr/>
        </p:nvSpPr>
        <p:spPr>
          <a:xfrm>
            <a:off x="5220072" y="260648"/>
            <a:ext cx="3456384" cy="151216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Dzieliłam się pomocami dydaktycznymi, scenariuszami, prezentacjami multimedialnymi</a:t>
            </a:r>
          </a:p>
        </p:txBody>
      </p:sp>
      <p:sp>
        <p:nvSpPr>
          <p:cNvPr id="8" name="Prostokąt 7"/>
          <p:cNvSpPr/>
          <p:nvPr/>
        </p:nvSpPr>
        <p:spPr>
          <a:xfrm>
            <a:off x="395536" y="2060848"/>
            <a:ext cx="3672408" cy="19225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Udostępniłam „ Plan rozwoju zawodowego nauczyciela kontraktowego ubiegającego się o awans na stopień nauczyciela mianowanego” na stronie internetowej www.Profesor.pl</a:t>
            </a:r>
          </a:p>
        </p:txBody>
      </p:sp>
      <p:sp>
        <p:nvSpPr>
          <p:cNvPr id="9" name="Prostokąt 8"/>
          <p:cNvSpPr/>
          <p:nvPr/>
        </p:nvSpPr>
        <p:spPr>
          <a:xfrm>
            <a:off x="5220072" y="2060848"/>
            <a:ext cx="3456384" cy="19225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Umieszczałam na stronie Szkoły Podstawowej nr1 w Legionowie prezentacje i zajęcia </a:t>
            </a:r>
          </a:p>
        </p:txBody>
      </p:sp>
      <p:sp>
        <p:nvSpPr>
          <p:cNvPr id="10" name="Prostokąt 9"/>
          <p:cNvSpPr/>
          <p:nvPr/>
        </p:nvSpPr>
        <p:spPr>
          <a:xfrm>
            <a:off x="1259632" y="4149080"/>
            <a:ext cx="7128792" cy="22322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C00000"/>
                </a:solidFill>
              </a:rPr>
              <a:t>EFEKTY: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pl-PL" sz="2400" b="1" dirty="0">
                <a:solidFill>
                  <a:schemeClr val="bg1"/>
                </a:solidFill>
              </a:rPr>
              <a:t>Rozwinęłam umiejętność współpracy w zespole.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pl-PL" sz="2400" b="1" dirty="0">
                <a:solidFill>
                  <a:schemeClr val="bg1"/>
                </a:solidFill>
              </a:rPr>
              <a:t>Nabrałam pewności siebie prowadząc zajęcia otwarte.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pl-PL" sz="2400" b="1" dirty="0">
                <a:solidFill>
                  <a:schemeClr val="bg1"/>
                </a:solidFill>
              </a:rPr>
              <a:t>Dokonałam wymiany doświadczeń z innymi nauczycielami.</a:t>
            </a:r>
          </a:p>
        </p:txBody>
      </p:sp>
    </p:spTree>
    <p:extLst>
      <p:ext uri="{BB962C8B-B14F-4D97-AF65-F5344CB8AC3E}">
        <p14:creationId xmlns:p14="http://schemas.microsoft.com/office/powerpoint/2010/main" val="1167857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4294967295"/>
          </p:nvPr>
        </p:nvSpPr>
        <p:spPr>
          <a:xfrm>
            <a:off x="467544" y="476672"/>
            <a:ext cx="8208912" cy="56494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l-PL" sz="3600" b="1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pl-PL" sz="3600" b="1" dirty="0">
                <a:solidFill>
                  <a:srgbClr val="FFFF00"/>
                </a:solidFill>
              </a:rPr>
              <a:t>§ 7 ust.2, pkt. 6</a:t>
            </a:r>
          </a:p>
          <a:p>
            <a:pPr marL="0" indent="0" algn="ctr">
              <a:buNone/>
            </a:pPr>
            <a:r>
              <a:rPr lang="pl-PL" sz="3600" b="1" dirty="0">
                <a:solidFill>
                  <a:srgbClr val="FFFF00"/>
                </a:solidFill>
              </a:rPr>
              <a:t>Umiejętność uwzględniania w pracy problematyki środowiska lokalnego </a:t>
            </a:r>
          </a:p>
          <a:p>
            <a:pPr marL="0" indent="0" algn="ctr">
              <a:buNone/>
            </a:pPr>
            <a:r>
              <a:rPr lang="pl-PL" sz="3600" b="1" dirty="0">
                <a:solidFill>
                  <a:srgbClr val="FFFF00"/>
                </a:solidFill>
              </a:rPr>
              <a:t>oraz współczesnych problemów społecznych i cywilizacyjnych.</a:t>
            </a:r>
          </a:p>
        </p:txBody>
      </p:sp>
    </p:spTree>
    <p:extLst>
      <p:ext uri="{BB962C8B-B14F-4D97-AF65-F5344CB8AC3E}">
        <p14:creationId xmlns:p14="http://schemas.microsoft.com/office/powerpoint/2010/main" val="3012482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pl-PL" dirty="0"/>
              <a:t>Współpraca ze środowiskiem lokalnym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287" y="859758"/>
            <a:ext cx="1823999" cy="13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728" y="2456856"/>
            <a:ext cx="162099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92" y="1052856"/>
            <a:ext cx="1872000" cy="140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trzałka w prawo 3"/>
          <p:cNvSpPr/>
          <p:nvPr/>
        </p:nvSpPr>
        <p:spPr>
          <a:xfrm>
            <a:off x="4860032" y="764704"/>
            <a:ext cx="2058528" cy="1494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FF0000"/>
                </a:solidFill>
              </a:rPr>
              <a:t>Warsztaty świąteczne z Rodzicami</a:t>
            </a:r>
          </a:p>
        </p:txBody>
      </p:sp>
      <p:sp>
        <p:nvSpPr>
          <p:cNvPr id="5" name="Strzałka w prawo 4"/>
          <p:cNvSpPr/>
          <p:nvPr/>
        </p:nvSpPr>
        <p:spPr>
          <a:xfrm>
            <a:off x="4716016" y="2456856"/>
            <a:ext cx="2007672" cy="180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FF0000"/>
                </a:solidFill>
              </a:rPr>
              <a:t>Warsztaty „ Tańcowała igła z nitką”</a:t>
            </a:r>
          </a:p>
        </p:txBody>
      </p: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08956"/>
            <a:ext cx="1728000" cy="12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4" name="Picture 10" descr="C:\Users\Łukasz\Desktop\zbieraninka\20191210_15251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23" y="4869160"/>
            <a:ext cx="192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trzałka w prawo 6"/>
          <p:cNvSpPr/>
          <p:nvPr/>
        </p:nvSpPr>
        <p:spPr>
          <a:xfrm>
            <a:off x="4716016" y="5055339"/>
            <a:ext cx="2007672" cy="12538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FF0000"/>
                </a:solidFill>
              </a:rPr>
              <a:t>Kiermasz Świąteczny</a:t>
            </a:r>
          </a:p>
        </p:txBody>
      </p:sp>
      <p:sp>
        <p:nvSpPr>
          <p:cNvPr id="8" name="Strzałka w lewo 7"/>
          <p:cNvSpPr/>
          <p:nvPr/>
        </p:nvSpPr>
        <p:spPr>
          <a:xfrm>
            <a:off x="2123536" y="1754856"/>
            <a:ext cx="2592480" cy="1782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FF0000"/>
                </a:solidFill>
              </a:rPr>
              <a:t>Konkurs „ Baw się i ucz! Świetlica szkolna przyjazna uczniowi”</a:t>
            </a:r>
          </a:p>
        </p:txBody>
      </p:sp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86" y="4257056"/>
            <a:ext cx="1670050" cy="223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trzałka w lewo 8"/>
          <p:cNvSpPr/>
          <p:nvPr/>
        </p:nvSpPr>
        <p:spPr>
          <a:xfrm>
            <a:off x="2212392" y="4257056"/>
            <a:ext cx="2071576" cy="15482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FF0000"/>
                </a:solidFill>
              </a:rPr>
              <a:t>Spotkanie z Panią policjantką</a:t>
            </a:r>
          </a:p>
        </p:txBody>
      </p:sp>
    </p:spTree>
    <p:extLst>
      <p:ext uri="{BB962C8B-B14F-4D97-AF65-F5344CB8AC3E}">
        <p14:creationId xmlns:p14="http://schemas.microsoft.com/office/powerpoint/2010/main" val="754408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4294967295"/>
          </p:nvPr>
        </p:nvSpPr>
        <p:spPr>
          <a:xfrm>
            <a:off x="395536" y="404664"/>
            <a:ext cx="8208912" cy="6264696"/>
          </a:xfrm>
        </p:spPr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W ramach profilaktyki i promocji zdrowia prowadziłam zajęcia prozdrowotne mające na celu rozbudzanie wśród uczniów poczucia odpowiedzialności za własne zdrowie.</a:t>
            </a:r>
          </a:p>
          <a:p>
            <a:endParaRPr lang="pl-PL" dirty="0">
              <a:solidFill>
                <a:schemeClr val="tx1"/>
              </a:solidFill>
            </a:endParaRP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21" y="3861048"/>
            <a:ext cx="24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646" y="3897048"/>
            <a:ext cx="2304000" cy="17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chemat blokowy: proces 3"/>
          <p:cNvSpPr/>
          <p:nvPr/>
        </p:nvSpPr>
        <p:spPr>
          <a:xfrm>
            <a:off x="611854" y="2780928"/>
            <a:ext cx="24000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FF0000"/>
                </a:solidFill>
              </a:rPr>
              <a:t>Konkurs plastyczny </a:t>
            </a:r>
          </a:p>
          <a:p>
            <a:pPr algn="ctr"/>
            <a:r>
              <a:rPr lang="pl-PL" b="1" dirty="0">
                <a:solidFill>
                  <a:srgbClr val="FF0000"/>
                </a:solidFill>
              </a:rPr>
              <a:t>„ Nie dla uzależnień”</a:t>
            </a:r>
          </a:p>
        </p:txBody>
      </p:sp>
      <p:sp>
        <p:nvSpPr>
          <p:cNvPr id="5" name="Schemat blokowy: proces 4"/>
          <p:cNvSpPr/>
          <p:nvPr/>
        </p:nvSpPr>
        <p:spPr>
          <a:xfrm>
            <a:off x="5796136" y="2564904"/>
            <a:ext cx="1490464" cy="6126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FF0000"/>
                </a:solidFill>
              </a:rPr>
              <a:t>Zdrowie na talerzu</a:t>
            </a: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933048"/>
            <a:ext cx="2208000" cy="165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0477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54162"/>
          </a:xfrm>
        </p:spPr>
        <p:txBody>
          <a:bodyPr>
            <a:normAutofit fontScale="90000"/>
          </a:bodyPr>
          <a:lstStyle/>
          <a:p>
            <a:r>
              <a:rPr lang="pl-PL" dirty="0"/>
              <a:t>Uwrażliwienie dzieci na problemy społeczne i cywilizacyjne - kształtowanie świadomości ekologicznej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52936"/>
            <a:ext cx="2368710" cy="12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chemat blokowy: proces 3"/>
          <p:cNvSpPr/>
          <p:nvPr/>
        </p:nvSpPr>
        <p:spPr>
          <a:xfrm>
            <a:off x="467544" y="1772816"/>
            <a:ext cx="2088232" cy="104469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FF0000"/>
                </a:solidFill>
              </a:rPr>
              <a:t>„Ziemia naszym domem, więc dbajmy o nią”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824" y="2564904"/>
            <a:ext cx="1558960" cy="17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chemat blokowy: proces 4"/>
          <p:cNvSpPr/>
          <p:nvPr/>
        </p:nvSpPr>
        <p:spPr>
          <a:xfrm>
            <a:off x="6156176" y="1809689"/>
            <a:ext cx="2304256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FF0000"/>
                </a:solidFill>
              </a:rPr>
              <a:t>„ Bądź przyjacielem natury”</a:t>
            </a: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509120"/>
            <a:ext cx="300037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chemat blokowy: proces 5"/>
          <p:cNvSpPr/>
          <p:nvPr/>
        </p:nvSpPr>
        <p:spPr>
          <a:xfrm>
            <a:off x="3203848" y="3573016"/>
            <a:ext cx="2304256" cy="82867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FF0000"/>
                </a:solidFill>
              </a:rPr>
              <a:t>„ Segregacja odpadów”</a:t>
            </a:r>
          </a:p>
        </p:txBody>
      </p:sp>
    </p:spTree>
    <p:extLst>
      <p:ext uri="{BB962C8B-B14F-4D97-AF65-F5344CB8AC3E}">
        <p14:creationId xmlns:p14="http://schemas.microsoft.com/office/powerpoint/2010/main" val="837659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368152"/>
          </a:xfrm>
        </p:spPr>
        <p:txBody>
          <a:bodyPr>
            <a:normAutofit fontScale="90000"/>
          </a:bodyPr>
          <a:lstStyle/>
          <a:p>
            <a:r>
              <a:rPr lang="pl-PL" dirty="0"/>
              <a:t>Działania związane z profilaktyką uzależnień od dopalaczy, używek oraz uzależnień od komputera, </a:t>
            </a:r>
            <a:r>
              <a:rPr lang="pl-PL" dirty="0" err="1"/>
              <a:t>internetu</a:t>
            </a:r>
            <a:endParaRPr lang="pl-PL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83" y="1700808"/>
            <a:ext cx="2107312" cy="28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916832"/>
            <a:ext cx="1999244" cy="26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645024"/>
            <a:ext cx="1999247" cy="26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7968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EFEKTY DZIAŁAŃ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3200" b="1" dirty="0">
                <a:solidFill>
                  <a:schemeClr val="tx1"/>
                </a:solidFill>
              </a:rPr>
              <a:t>Zaangażowanie uczniów i rodziców </a:t>
            </a:r>
          </a:p>
          <a:p>
            <a:pPr marL="0" indent="0">
              <a:buNone/>
            </a:pPr>
            <a:r>
              <a:rPr lang="pl-PL" sz="3200" b="1" dirty="0">
                <a:solidFill>
                  <a:schemeClr val="tx1"/>
                </a:solidFill>
              </a:rPr>
              <a:t>   w działalność szkolną.</a:t>
            </a:r>
          </a:p>
          <a:p>
            <a:r>
              <a:rPr lang="pl-PL" sz="3200" b="1" dirty="0">
                <a:solidFill>
                  <a:schemeClr val="tx1"/>
                </a:solidFill>
              </a:rPr>
              <a:t>Wzbogacenie własnego warsztatu pracy o ciekawe pomoce dydaktyczne oraz </a:t>
            </a:r>
            <a:r>
              <a:rPr lang="pl-PL" sz="3200" b="1" dirty="0">
                <a:solidFill>
                  <a:srgbClr val="FF0000"/>
                </a:solidFill>
              </a:rPr>
              <a:t>doświadczenie ???</a:t>
            </a:r>
            <a:r>
              <a:rPr lang="pl-PL" sz="3200" b="1" dirty="0">
                <a:solidFill>
                  <a:schemeClr val="tx1"/>
                </a:solidFill>
              </a:rPr>
              <a:t>.</a:t>
            </a:r>
          </a:p>
          <a:p>
            <a:r>
              <a:rPr lang="pl-PL" sz="3200" b="1" dirty="0">
                <a:solidFill>
                  <a:schemeClr val="tx1"/>
                </a:solidFill>
              </a:rPr>
              <a:t>Możliwość rozwoju poprzez dobrą współpracę z wychowawcami klas i rodzicami.</a:t>
            </a:r>
          </a:p>
        </p:txBody>
      </p:sp>
    </p:spTree>
    <p:extLst>
      <p:ext uri="{BB962C8B-B14F-4D97-AF65-F5344CB8AC3E}">
        <p14:creationId xmlns:p14="http://schemas.microsoft.com/office/powerpoint/2010/main" val="3485313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4294967295"/>
          </p:nvPr>
        </p:nvSpPr>
        <p:spPr>
          <a:xfrm>
            <a:off x="323528" y="1700808"/>
            <a:ext cx="7906072" cy="4425355"/>
          </a:xfrm>
        </p:spPr>
        <p:txBody>
          <a:bodyPr/>
          <a:lstStyle/>
          <a:p>
            <a:pPr marL="0" indent="0" algn="ctr">
              <a:buNone/>
            </a:pPr>
            <a:r>
              <a:rPr lang="pl-PL" sz="2800" b="1" dirty="0">
                <a:solidFill>
                  <a:srgbClr val="FFFF00"/>
                </a:solidFill>
              </a:rPr>
              <a:t>§ 7 ust.2, pkt.7</a:t>
            </a:r>
          </a:p>
          <a:p>
            <a:pPr marL="0" indent="0" algn="ctr">
              <a:buNone/>
            </a:pPr>
            <a:r>
              <a:rPr lang="pl-PL" sz="2800" b="1" dirty="0">
                <a:solidFill>
                  <a:srgbClr val="FFFF00"/>
                </a:solidFill>
              </a:rPr>
              <a:t>Umiejętność posługiwania się przepisami prawa</a:t>
            </a:r>
          </a:p>
          <a:p>
            <a:pPr marL="0" indent="0" algn="ctr">
              <a:buNone/>
            </a:pPr>
            <a:r>
              <a:rPr lang="pl-PL" sz="2800" b="1" dirty="0">
                <a:solidFill>
                  <a:srgbClr val="FFFF00"/>
                </a:solidFill>
              </a:rPr>
              <a:t>dotyczącymi odpowiednio oświaty, pomocy</a:t>
            </a:r>
          </a:p>
          <a:p>
            <a:pPr marL="0" indent="0" algn="ctr">
              <a:buNone/>
            </a:pPr>
            <a:r>
              <a:rPr lang="pl-PL" sz="2800" b="1" dirty="0">
                <a:solidFill>
                  <a:srgbClr val="FFFF00"/>
                </a:solidFill>
              </a:rPr>
              <a:t>społecznej lub postępowania w sprawach</a:t>
            </a:r>
          </a:p>
          <a:p>
            <a:pPr marL="0" indent="0" algn="ctr">
              <a:buNone/>
            </a:pPr>
            <a:r>
              <a:rPr lang="pl-PL" sz="2800" b="1" dirty="0">
                <a:solidFill>
                  <a:srgbClr val="FFFF00"/>
                </a:solidFill>
              </a:rPr>
              <a:t>nieletnich, w zakresie funkcjonowania szkoły, </a:t>
            </a:r>
          </a:p>
          <a:p>
            <a:pPr marL="0" indent="0" algn="ctr">
              <a:buNone/>
            </a:pPr>
            <a:r>
              <a:rPr lang="pl-PL" sz="2800" b="1" dirty="0">
                <a:solidFill>
                  <a:srgbClr val="FFFF00"/>
                </a:solidFill>
              </a:rPr>
              <a:t>w której nauczyciel odbywał staż.</a:t>
            </a:r>
          </a:p>
        </p:txBody>
      </p:sp>
    </p:spTree>
    <p:extLst>
      <p:ext uri="{BB962C8B-B14F-4D97-AF65-F5344CB8AC3E}">
        <p14:creationId xmlns:p14="http://schemas.microsoft.com/office/powerpoint/2010/main" val="1624035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323528" y="476673"/>
            <a:ext cx="7920880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b="1" dirty="0">
                <a:solidFill>
                  <a:srgbClr val="FFFF00"/>
                </a:solidFill>
              </a:rPr>
              <a:t>POZNANIE PROCEDUR AWANSU</a:t>
            </a:r>
          </a:p>
          <a:p>
            <a:r>
              <a:rPr lang="pl-PL" sz="2800" b="1" dirty="0">
                <a:solidFill>
                  <a:srgbClr val="FFFF00"/>
                </a:solidFill>
              </a:rPr>
              <a:t>ZAWODOWEGO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pl-PL" sz="2000" dirty="0"/>
              <a:t>Usystematyzowanie wiedzy dotyczącej procedur awansu zawodowego.</a:t>
            </a:r>
          </a:p>
          <a:p>
            <a:endParaRPr lang="pl-PL" sz="2000" dirty="0"/>
          </a:p>
          <a:p>
            <a:r>
              <a:rPr lang="pl-PL" sz="2000" dirty="0"/>
              <a:t>- </a:t>
            </a:r>
            <a:r>
              <a:rPr lang="pl-PL" sz="2400" dirty="0"/>
              <a:t>Karta Nauczyciela( Dz. U. z </a:t>
            </a:r>
            <a:r>
              <a:rPr lang="pl-PL" sz="2400" dirty="0">
                <a:solidFill>
                  <a:srgbClr val="FF0000"/>
                </a:solidFill>
              </a:rPr>
              <a:t>2019</a:t>
            </a:r>
            <a:r>
              <a:rPr lang="pl-PL" sz="2400" dirty="0"/>
              <a:t>., poz. </a:t>
            </a:r>
            <a:r>
              <a:rPr lang="pl-PL" sz="2400" dirty="0">
                <a:solidFill>
                  <a:srgbClr val="FF0000"/>
                </a:solidFill>
              </a:rPr>
              <a:t>2215 oraz z 2021 r. poz.4 </a:t>
            </a:r>
            <a:r>
              <a:rPr lang="pl-PL" sz="2400" dirty="0"/>
              <a:t>); - ustawa z dnia 26 stycznia 1982 r.</a:t>
            </a:r>
          </a:p>
          <a:p>
            <a:r>
              <a:rPr lang="pl-PL" sz="2400" dirty="0"/>
              <a:t> </a:t>
            </a:r>
          </a:p>
          <a:p>
            <a:r>
              <a:rPr lang="pl-PL" sz="2400" dirty="0"/>
              <a:t>- Rozporządzenie Ministra Edukacji Narodowej z dnia 26 lipca 2018 roku w sprawie uzyskiwania stopni awansu zawodowego przez nauczycieli (Dz. U. z 2018r., poz. 1574).</a:t>
            </a:r>
          </a:p>
          <a:p>
            <a:endParaRPr lang="pl-PL" sz="2400" dirty="0"/>
          </a:p>
          <a:p>
            <a:r>
              <a:rPr lang="pl-PL" sz="2400" dirty="0"/>
              <a:t>- Nawiązanie współpracy z opiekunem stażu.</a:t>
            </a:r>
          </a:p>
          <a:p>
            <a:endParaRPr lang="pl-PL" sz="2400" dirty="0"/>
          </a:p>
          <a:p>
            <a:r>
              <a:rPr lang="pl-PL" sz="2400" dirty="0"/>
              <a:t>- Opracowanie planów pracy na dany rok szkolny</a:t>
            </a:r>
          </a:p>
          <a:p>
            <a:pPr marL="457200" indent="-457200">
              <a:buFontTx/>
              <a:buChar char="-"/>
            </a:pPr>
            <a:endParaRPr lang="pl-PL" sz="2400" dirty="0"/>
          </a:p>
          <a:p>
            <a:pPr marL="457200" indent="-457200">
              <a:buFontTx/>
              <a:buChar char="-"/>
            </a:pPr>
            <a:endParaRPr lang="pl-PL" sz="2400" dirty="0"/>
          </a:p>
          <a:p>
            <a:pPr marL="457200" indent="-457200">
              <a:buFont typeface="Wingdings" pitchFamily="2" charset="2"/>
              <a:buChar char="Ø"/>
            </a:pPr>
            <a:endParaRPr lang="pl-PL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293096"/>
            <a:ext cx="2163947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4288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4294967295"/>
          </p:nvPr>
        </p:nvSpPr>
        <p:spPr>
          <a:xfrm>
            <a:off x="251520" y="332656"/>
            <a:ext cx="8640960" cy="6192688"/>
          </a:xfrm>
        </p:spPr>
        <p:txBody>
          <a:bodyPr>
            <a:normAutofit/>
          </a:bodyPr>
          <a:lstStyle/>
          <a:p>
            <a:pPr marL="0" lvl="0" indent="0" fontAlgn="base">
              <a:buNone/>
            </a:pPr>
            <a:r>
              <a:rPr lang="pl-PL" b="1" dirty="0">
                <a:solidFill>
                  <a:schemeClr val="tx1"/>
                </a:solidFill>
              </a:rPr>
              <a:t>Zapoznałam się z najważniejszymi rozporządzeniami, ustawami regulującymi pracę placówek oświatowych.</a:t>
            </a:r>
          </a:p>
          <a:p>
            <a:pPr lvl="0" fontAlgn="base"/>
            <a:endParaRPr lang="pl-PL" dirty="0">
              <a:solidFill>
                <a:schemeClr val="tx1"/>
              </a:solidFill>
            </a:endParaRPr>
          </a:p>
          <a:p>
            <a:pPr lvl="0" fontAlgn="base"/>
            <a:r>
              <a:rPr lang="pl-PL" dirty="0">
                <a:solidFill>
                  <a:schemeClr val="tx1"/>
                </a:solidFill>
              </a:rPr>
              <a:t>Ustawą z dnia 14 grudnia 2016 r. Prawo oświatowe</a:t>
            </a:r>
          </a:p>
          <a:p>
            <a:pPr lvl="0" fontAlgn="base"/>
            <a:endParaRPr lang="pl-PL" dirty="0">
              <a:solidFill>
                <a:schemeClr val="tx1"/>
              </a:solidFill>
            </a:endParaRPr>
          </a:p>
          <a:p>
            <a:pPr lvl="0" fontAlgn="base"/>
            <a:r>
              <a:rPr lang="pl-PL" dirty="0">
                <a:solidFill>
                  <a:schemeClr val="tx1"/>
                </a:solidFill>
              </a:rPr>
              <a:t>Ustawa z dnia 7 września 1991r. o systemie oświaty</a:t>
            </a:r>
          </a:p>
          <a:p>
            <a:pPr lvl="0" fontAlgn="base"/>
            <a:endParaRPr lang="pl-PL" dirty="0">
              <a:solidFill>
                <a:schemeClr val="tx1"/>
              </a:solidFill>
            </a:endParaRPr>
          </a:p>
          <a:p>
            <a:pPr lvl="0" fontAlgn="base"/>
            <a:r>
              <a:rPr lang="pl-PL" dirty="0">
                <a:solidFill>
                  <a:schemeClr val="tx1"/>
                </a:solidFill>
              </a:rPr>
              <a:t>Ustawą z dnia 26 stycznia 1982 r. – Karta Nauczyciela</a:t>
            </a:r>
          </a:p>
          <a:p>
            <a:pPr lvl="0" fontAlgn="base"/>
            <a:endParaRPr lang="pl-PL" dirty="0">
              <a:solidFill>
                <a:schemeClr val="tx1"/>
              </a:solidFill>
            </a:endParaRPr>
          </a:p>
          <a:p>
            <a:pPr lvl="0" fontAlgn="base"/>
            <a:r>
              <a:rPr lang="pl-PL" dirty="0">
                <a:solidFill>
                  <a:schemeClr val="tx1"/>
                </a:solidFill>
              </a:rPr>
              <a:t>Rozporządzeniem Ministra Edukacji Narodowej z dnia 20 marca 2020 r. w sprawie szczególnych rozwiązań w okresie czasowego ograniczenia funkcjonowania jednostek systemu oświaty w związku z zapobieganiem, przeciwdziałaniem i zwalczaniem COVID-19.</a:t>
            </a:r>
          </a:p>
        </p:txBody>
      </p:sp>
    </p:spTree>
    <p:extLst>
      <p:ext uri="{BB962C8B-B14F-4D97-AF65-F5344CB8AC3E}">
        <p14:creationId xmlns:p14="http://schemas.microsoft.com/office/powerpoint/2010/main" val="4156237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4294967295"/>
          </p:nvPr>
        </p:nvSpPr>
        <p:spPr>
          <a:xfrm>
            <a:off x="251520" y="764704"/>
            <a:ext cx="8568952" cy="5361459"/>
          </a:xfrm>
        </p:spPr>
        <p:txBody>
          <a:bodyPr/>
          <a:lstStyle/>
          <a:p>
            <a:r>
              <a:rPr lang="pl-PL" b="1" dirty="0">
                <a:solidFill>
                  <a:schemeClr val="tx1"/>
                </a:solidFill>
              </a:rPr>
              <a:t>Przeanalizowałam dokumentację wewnątrzszkolną</a:t>
            </a:r>
          </a:p>
          <a:p>
            <a:endParaRPr lang="pl-PL" dirty="0">
              <a:solidFill>
                <a:schemeClr val="tx1"/>
              </a:solidFill>
            </a:endParaRPr>
          </a:p>
          <a:p>
            <a:r>
              <a:rPr lang="pl-PL" dirty="0">
                <a:solidFill>
                  <a:schemeClr val="tx1"/>
                </a:solidFill>
              </a:rPr>
              <a:t>Statut Szkoły Podstawowej nr 1 w Legionowie</a:t>
            </a:r>
          </a:p>
          <a:p>
            <a:endParaRPr lang="pl-PL" dirty="0">
              <a:solidFill>
                <a:schemeClr val="tx1"/>
              </a:solidFill>
            </a:endParaRPr>
          </a:p>
          <a:p>
            <a:r>
              <a:rPr lang="pl-PL" dirty="0">
                <a:solidFill>
                  <a:schemeClr val="tx1"/>
                </a:solidFill>
              </a:rPr>
              <a:t>Program Wychowawczo-Profilaktyczny Szkoły Podstawowej nr1</a:t>
            </a:r>
          </a:p>
          <a:p>
            <a:endParaRPr lang="pl-PL" dirty="0">
              <a:solidFill>
                <a:schemeClr val="tx1"/>
              </a:solidFill>
            </a:endParaRPr>
          </a:p>
          <a:p>
            <a:r>
              <a:rPr lang="pl-PL" dirty="0">
                <a:solidFill>
                  <a:schemeClr val="tx1"/>
                </a:solidFill>
              </a:rPr>
              <a:t>Regulaminy obowiązujące na terenie szkoły</a:t>
            </a:r>
          </a:p>
          <a:p>
            <a:endParaRPr lang="pl-PL" dirty="0">
              <a:solidFill>
                <a:schemeClr val="tx1"/>
              </a:solidFill>
            </a:endParaRPr>
          </a:p>
          <a:p>
            <a:r>
              <a:rPr lang="pl-PL" dirty="0">
                <a:solidFill>
                  <a:schemeClr val="tx1"/>
                </a:solidFill>
              </a:rPr>
              <a:t>Cele i zadania świetlicy szkolnej</a:t>
            </a:r>
            <a:r>
              <a:rPr lang="pl-PL" dirty="0">
                <a:solidFill>
                  <a:srgbClr val="FF0000"/>
                </a:solidFill>
              </a:rPr>
              <a:t>, regulamin świetlicy, ramowy rozkład dnia, roczny plan pracy.</a:t>
            </a:r>
            <a:endParaRPr lang="pl-PL" dirty="0">
              <a:solidFill>
                <a:schemeClr val="tx1"/>
              </a:solidFill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8705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4294967295"/>
          </p:nvPr>
        </p:nvSpPr>
        <p:spPr>
          <a:xfrm>
            <a:off x="323528" y="1340768"/>
            <a:ext cx="7906072" cy="47853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600" b="1" dirty="0">
                <a:solidFill>
                  <a:srgbClr val="FFFF00"/>
                </a:solidFill>
              </a:rPr>
              <a:t>§ 7.2.8</a:t>
            </a:r>
          </a:p>
          <a:p>
            <a:pPr marL="0" indent="0" algn="ctr">
              <a:buNone/>
            </a:pPr>
            <a:r>
              <a:rPr lang="pl-PL" sz="3600" b="1" dirty="0">
                <a:solidFill>
                  <a:srgbClr val="FFFF00"/>
                </a:solidFill>
              </a:rPr>
              <a:t>Umiejętność korzystania w pracy, zwłaszcza w trakcie </a:t>
            </a:r>
          </a:p>
          <a:p>
            <a:pPr marL="0" indent="0" algn="ctr">
              <a:buNone/>
            </a:pPr>
            <a:r>
              <a:rPr lang="pl-PL" sz="3600" b="1" dirty="0">
                <a:solidFill>
                  <a:srgbClr val="FFFF00"/>
                </a:solidFill>
              </a:rPr>
              <a:t>prowadzonych zajęć, z narzędzi</a:t>
            </a:r>
          </a:p>
          <a:p>
            <a:pPr marL="0" indent="0" algn="ctr">
              <a:buNone/>
            </a:pPr>
            <a:r>
              <a:rPr lang="pl-PL" sz="3600" b="1" dirty="0">
                <a:solidFill>
                  <a:srgbClr val="FFFF00"/>
                </a:solidFill>
              </a:rPr>
              <a:t>multimedialnych i informatycznych.</a:t>
            </a:r>
          </a:p>
        </p:txBody>
      </p:sp>
    </p:spTree>
    <p:extLst>
      <p:ext uri="{BB962C8B-B14F-4D97-AF65-F5344CB8AC3E}">
        <p14:creationId xmlns:p14="http://schemas.microsoft.com/office/powerpoint/2010/main" val="2789594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hemat blokowy: proces 3"/>
          <p:cNvSpPr/>
          <p:nvPr/>
        </p:nvSpPr>
        <p:spPr>
          <a:xfrm>
            <a:off x="1117522" y="475794"/>
            <a:ext cx="7272808" cy="1800200"/>
          </a:xfrm>
          <a:prstGeom prst="flowChartProcess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2400" dirty="0">
                <a:solidFill>
                  <a:schemeClr val="bg1"/>
                </a:solidFill>
              </a:rPr>
              <a:t>Korzystałam z urządzeń multimedialnych: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pl-PL" sz="2400" dirty="0">
                <a:solidFill>
                  <a:schemeClr val="bg1"/>
                </a:solidFill>
              </a:rPr>
              <a:t> komputer –prowadzenie zajęć,  tworzenie dyplomów, prezentacji, kształcenie na odległość:  dziennik </a:t>
            </a:r>
            <a:r>
              <a:rPr lang="pl-PL" sz="2400" dirty="0" err="1">
                <a:solidFill>
                  <a:schemeClr val="bg1"/>
                </a:solidFill>
              </a:rPr>
              <a:t>Librus</a:t>
            </a:r>
            <a:r>
              <a:rPr lang="pl-PL" sz="2400" dirty="0">
                <a:solidFill>
                  <a:schemeClr val="bg1"/>
                </a:solidFill>
              </a:rPr>
              <a:t> ,drukarka, skaner, aparat cyfrowy.</a:t>
            </a:r>
          </a:p>
        </p:txBody>
      </p:sp>
      <p:sp>
        <p:nvSpPr>
          <p:cNvPr id="5" name="Prostokąt 4"/>
          <p:cNvSpPr/>
          <p:nvPr/>
        </p:nvSpPr>
        <p:spPr>
          <a:xfrm>
            <a:off x="1115616" y="2420888"/>
            <a:ext cx="7272808" cy="185050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2400" dirty="0">
                <a:solidFill>
                  <a:schemeClr val="bg1"/>
                </a:solidFill>
              </a:rPr>
              <a:t>Opracowywałam dokumentację i różnorodne materiały: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pl-PL" sz="2400" dirty="0">
                <a:solidFill>
                  <a:schemeClr val="bg1"/>
                </a:solidFill>
              </a:rPr>
              <a:t>pomoce dydaktyczne, karty pracy, scenariusze zajęć , informacje dotyczące awansu zawodowego</a:t>
            </a:r>
          </a:p>
          <a:p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6" name="Schemat blokowy: proces 5"/>
          <p:cNvSpPr/>
          <p:nvPr/>
        </p:nvSpPr>
        <p:spPr>
          <a:xfrm>
            <a:off x="1115616" y="4561180"/>
            <a:ext cx="7272808" cy="1656184"/>
          </a:xfrm>
          <a:prstGeom prst="flowChartProcess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2400" dirty="0">
                <a:solidFill>
                  <a:schemeClr val="bg1"/>
                </a:solidFill>
              </a:rPr>
              <a:t>Poszukiwałam informacji i dbałam o jej skuteczny przepływ: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pl-PL" sz="2400" dirty="0">
                <a:solidFill>
                  <a:schemeClr val="bg1"/>
                </a:solidFill>
              </a:rPr>
              <a:t> dokumentowanie uroczystości szkolnych,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pl-PL" sz="2400" dirty="0">
                <a:solidFill>
                  <a:schemeClr val="bg1"/>
                </a:solidFill>
              </a:rPr>
              <a:t>kontaktowanie się drogą elektroniczną z rodzicami .</a:t>
            </a:r>
          </a:p>
          <a:p>
            <a:pPr algn="ctr"/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48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rgbClr val="FFFF00"/>
                </a:solidFill>
              </a:rPr>
              <a:t>WNIOSKI DO DALSZEJ PRACY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Elipsa 3"/>
          <p:cNvSpPr/>
          <p:nvPr/>
        </p:nvSpPr>
        <p:spPr>
          <a:xfrm>
            <a:off x="618189" y="3789040"/>
            <a:ext cx="2520280" cy="22322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>
                <a:solidFill>
                  <a:schemeClr val="bg1"/>
                </a:solidFill>
              </a:rPr>
              <a:t>Stosować aktywizujące metody nauczania</a:t>
            </a:r>
          </a:p>
        </p:txBody>
      </p:sp>
      <p:sp>
        <p:nvSpPr>
          <p:cNvPr id="5" name="Elipsa 4"/>
          <p:cNvSpPr/>
          <p:nvPr/>
        </p:nvSpPr>
        <p:spPr>
          <a:xfrm>
            <a:off x="6277126" y="1495920"/>
            <a:ext cx="2354560" cy="2204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>
                <a:solidFill>
                  <a:schemeClr val="bg1"/>
                </a:solidFill>
              </a:rPr>
              <a:t>Doskonalić warsztat pracy</a:t>
            </a:r>
          </a:p>
        </p:txBody>
      </p:sp>
      <p:sp>
        <p:nvSpPr>
          <p:cNvPr id="6" name="Elipsa 5"/>
          <p:cNvSpPr/>
          <p:nvPr/>
        </p:nvSpPr>
        <p:spPr>
          <a:xfrm>
            <a:off x="484153" y="1374230"/>
            <a:ext cx="2307704" cy="22322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>
                <a:solidFill>
                  <a:schemeClr val="bg1"/>
                </a:solidFill>
              </a:rPr>
              <a:t>Rozwijać się</a:t>
            </a:r>
          </a:p>
        </p:txBody>
      </p:sp>
      <p:sp>
        <p:nvSpPr>
          <p:cNvPr id="7" name="Elipsa 6"/>
          <p:cNvSpPr/>
          <p:nvPr/>
        </p:nvSpPr>
        <p:spPr>
          <a:xfrm>
            <a:off x="3219337" y="1404392"/>
            <a:ext cx="2307704" cy="22825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>
                <a:solidFill>
                  <a:schemeClr val="bg1"/>
                </a:solidFill>
              </a:rPr>
              <a:t>Podnosić kwalifikacje</a:t>
            </a:r>
          </a:p>
        </p:txBody>
      </p:sp>
      <p:sp>
        <p:nvSpPr>
          <p:cNvPr id="8" name="Schemat blokowy: proces 7"/>
          <p:cNvSpPr/>
          <p:nvPr/>
        </p:nvSpPr>
        <p:spPr>
          <a:xfrm>
            <a:off x="3923928" y="4581128"/>
            <a:ext cx="3744416" cy="1404736"/>
          </a:xfrm>
          <a:prstGeom prst="flowChartProcess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Dziękuję za uwagę </a:t>
            </a:r>
            <a:r>
              <a:rPr lang="pl-PL" sz="2800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pl-PL" sz="2800" dirty="0">
              <a:solidFill>
                <a:schemeClr val="bg1"/>
              </a:solidFill>
            </a:endParaRPr>
          </a:p>
          <a:p>
            <a:pPr algn="ctr"/>
            <a:endParaRPr lang="pl-PL" sz="2800" dirty="0">
              <a:solidFill>
                <a:schemeClr val="bg1"/>
              </a:solidFill>
            </a:endParaRPr>
          </a:p>
          <a:p>
            <a:pPr algn="ctr"/>
            <a:r>
              <a:rPr lang="pl-PL" sz="2800" dirty="0">
                <a:solidFill>
                  <a:schemeClr val="bg1"/>
                </a:solidFill>
              </a:rPr>
              <a:t>Anna Jakubowska</a:t>
            </a:r>
          </a:p>
        </p:txBody>
      </p:sp>
    </p:spTree>
    <p:extLst>
      <p:ext uri="{BB962C8B-B14F-4D97-AF65-F5344CB8AC3E}">
        <p14:creationId xmlns:p14="http://schemas.microsoft.com/office/powerpoint/2010/main" val="2807800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ymbol zastępczy zawartości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37282519"/>
              </p:ext>
            </p:extLst>
          </p:nvPr>
        </p:nvGraphicFramePr>
        <p:xfrm>
          <a:off x="251520" y="332656"/>
          <a:ext cx="8101408" cy="5976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513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Symbol zastępczy zawartości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220361876"/>
              </p:ext>
            </p:extLst>
          </p:nvPr>
        </p:nvGraphicFramePr>
        <p:xfrm>
          <a:off x="251520" y="0"/>
          <a:ext cx="9108504" cy="6552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10489"/>
            <a:ext cx="2352032" cy="17640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47" y="335471"/>
            <a:ext cx="2732278" cy="20492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4" y="3284207"/>
            <a:ext cx="2621364" cy="17573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501007"/>
            <a:ext cx="2755490" cy="18358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322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algn="ctr"/>
            <a:endParaRPr lang="pl-PL" dirty="0">
              <a:solidFill>
                <a:srgbClr val="FFC000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09" y="3527788"/>
            <a:ext cx="2322259" cy="2934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C:\Users\Łukasz\Desktop\zdj\zdj mamy do pracy\dzien babci i dziadka\20190118_1114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0" y="-11430000"/>
            <a:ext cx="48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Łukasz\Desktop\zdj\zdj mamy do pracy\dzien babci i dziadka\20190118_11140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1" y="673269"/>
            <a:ext cx="2906221" cy="2179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280" y="673268"/>
            <a:ext cx="2906223" cy="2179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514328"/>
            <a:ext cx="1971128" cy="349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Prostokąt 3"/>
          <p:cNvSpPr/>
          <p:nvPr/>
        </p:nvSpPr>
        <p:spPr>
          <a:xfrm>
            <a:off x="4427984" y="3266942"/>
            <a:ext cx="407561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pl-PL" sz="2400" b="1" dirty="0"/>
              <a:t>Podejmowałam rozmaite działania służące rozwojowi uczniów.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pl-PL" sz="2400" b="1" dirty="0"/>
              <a:t>Przygotowywałam </a:t>
            </a:r>
            <a:r>
              <a:rPr lang="pl-PL" sz="2400" b="1" dirty="0">
                <a:solidFill>
                  <a:srgbClr val="FF0000"/>
                </a:solidFill>
              </a:rPr>
              <a:t>różnorodne</a:t>
            </a:r>
            <a:r>
              <a:rPr lang="pl-PL" sz="2400" b="1" dirty="0"/>
              <a:t> dekoracje do </a:t>
            </a:r>
            <a:r>
              <a:rPr lang="pl-PL" sz="2400" b="1" dirty="0">
                <a:solidFill>
                  <a:srgbClr val="FF0000"/>
                </a:solidFill>
              </a:rPr>
              <a:t>wielu</a:t>
            </a:r>
            <a:r>
              <a:rPr lang="pl-PL" sz="2400" b="1" dirty="0"/>
              <a:t> uroczystości świetlicowych.</a:t>
            </a:r>
          </a:p>
        </p:txBody>
      </p:sp>
    </p:spTree>
    <p:extLst>
      <p:ext uri="{BB962C8B-B14F-4D97-AF65-F5344CB8AC3E}">
        <p14:creationId xmlns:p14="http://schemas.microsoft.com/office/powerpoint/2010/main" val="533142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EFEKTY  PODJĘTYCH  DZIAŁAŃ</a:t>
            </a:r>
          </a:p>
        </p:txBody>
      </p:sp>
      <p:sp>
        <p:nvSpPr>
          <p:cNvPr id="3" name="Prostokąt 2"/>
          <p:cNvSpPr/>
          <p:nvPr/>
        </p:nvSpPr>
        <p:spPr>
          <a:xfrm>
            <a:off x="611560" y="1997839"/>
            <a:ext cx="7848872" cy="39703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pl-PL" sz="2800" dirty="0">
                <a:solidFill>
                  <a:schemeClr val="bg1"/>
                </a:solidFill>
              </a:rPr>
              <a:t>Realizowanie założeń wynikających z planu rozwoju zawodowego.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pl-PL" sz="2800" dirty="0">
                <a:solidFill>
                  <a:schemeClr val="bg1"/>
                </a:solidFill>
              </a:rPr>
              <a:t> Podejmowanie działań mających na celu doskonalenie własnego warsztatu.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pl-PL" sz="2800" dirty="0">
                <a:solidFill>
                  <a:schemeClr val="bg1"/>
                </a:solidFill>
              </a:rPr>
              <a:t>Tworzenie warunków do prezentowania przez uczniów umiejętności artystycznych.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pl-PL" sz="2800" dirty="0">
                <a:solidFill>
                  <a:schemeClr val="bg1"/>
                </a:solidFill>
              </a:rPr>
              <a:t>Wzmocnienie współpracy między nauczycielami, dzielenie się wiedzą i doświadczeniem.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pl-PL" sz="2800" dirty="0">
                <a:solidFill>
                  <a:schemeClr val="bg1"/>
                </a:solidFill>
              </a:rPr>
              <a:t>Budowanie pozytywnego wizerunku szkoły.</a:t>
            </a:r>
          </a:p>
        </p:txBody>
      </p:sp>
    </p:spTree>
    <p:extLst>
      <p:ext uri="{BB962C8B-B14F-4D97-AF65-F5344CB8AC3E}">
        <p14:creationId xmlns:p14="http://schemas.microsoft.com/office/powerpoint/2010/main" val="165694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06490"/>
          </a:xfrm>
        </p:spPr>
        <p:txBody>
          <a:bodyPr>
            <a:normAutofit/>
          </a:bodyPr>
          <a:lstStyle/>
          <a:p>
            <a:pPr algn="ctr"/>
            <a:r>
              <a:rPr lang="pl-PL" sz="3200" dirty="0">
                <a:solidFill>
                  <a:srgbClr val="FFFF00"/>
                </a:solidFill>
              </a:rPr>
              <a:t>§ 7.ust.2, pkt.2</a:t>
            </a:r>
            <a:br>
              <a:rPr lang="pl-PL" sz="3200" dirty="0">
                <a:solidFill>
                  <a:srgbClr val="FFFF00"/>
                </a:solidFill>
              </a:rPr>
            </a:br>
            <a:r>
              <a:rPr lang="pl-PL" sz="3200" dirty="0">
                <a:solidFill>
                  <a:srgbClr val="FFFF00"/>
                </a:solidFill>
              </a:rPr>
              <a:t>Umiejętność rozpoznawania potrzeb</a:t>
            </a:r>
            <a:br>
              <a:rPr lang="pl-PL" sz="3200" dirty="0">
                <a:solidFill>
                  <a:srgbClr val="FFFF00"/>
                </a:solidFill>
              </a:rPr>
            </a:br>
            <a:r>
              <a:rPr lang="pl-PL" sz="3200" dirty="0">
                <a:solidFill>
                  <a:srgbClr val="FFFF00"/>
                </a:solidFill>
              </a:rPr>
              <a:t>rozwojowych uczniów i uwzględniania ich </a:t>
            </a:r>
            <a:br>
              <a:rPr lang="pl-PL" sz="3200" dirty="0">
                <a:solidFill>
                  <a:srgbClr val="FFFF00"/>
                </a:solidFill>
              </a:rPr>
            </a:br>
            <a:r>
              <a:rPr lang="pl-PL" sz="3200" dirty="0">
                <a:solidFill>
                  <a:srgbClr val="FFFF00"/>
                </a:solidFill>
              </a:rPr>
              <a:t>w pracy dydaktycznej, wychowawczej </a:t>
            </a:r>
            <a:br>
              <a:rPr lang="pl-PL" sz="3200" dirty="0">
                <a:solidFill>
                  <a:srgbClr val="FFFF00"/>
                </a:solidFill>
              </a:rPr>
            </a:br>
            <a:r>
              <a:rPr lang="pl-PL" sz="3200" dirty="0">
                <a:solidFill>
                  <a:srgbClr val="FFFF00"/>
                </a:solidFill>
              </a:rPr>
              <a:t>i opiekuńczej.</a:t>
            </a:r>
          </a:p>
        </p:txBody>
      </p:sp>
    </p:spTree>
    <p:extLst>
      <p:ext uri="{BB962C8B-B14F-4D97-AF65-F5344CB8AC3E}">
        <p14:creationId xmlns:p14="http://schemas.microsoft.com/office/powerpoint/2010/main" val="4263361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tx1"/>
                </a:solidFill>
              </a:rPr>
              <a:t>Poznanie środowiska ucznia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0"/>
            <a:ext cx="5122912" cy="4525963"/>
          </a:xfrm>
        </p:spPr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Zapoznałam się z dokumentacją- kartami przyjęć do świetlicy, </a:t>
            </a:r>
            <a:r>
              <a:rPr lang="pl-PL" dirty="0">
                <a:solidFill>
                  <a:srgbClr val="FF0000"/>
                </a:solidFill>
              </a:rPr>
              <a:t>opiniami i orzeczeniami z Poradni Psychologiczno- Pedagogicznej ???.</a:t>
            </a:r>
          </a:p>
          <a:p>
            <a:r>
              <a:rPr lang="pl-PL" dirty="0">
                <a:solidFill>
                  <a:schemeClr val="tx1"/>
                </a:solidFill>
              </a:rPr>
              <a:t>Obserwowałam uczniów na zajęciach świetlicowych, imprezach szkolnych - była główną metodą poznania ucznia ( wykonanie prac, kontakty z kolegami, reagowanie na prośby i polecenia, przestrzeganie zasad, reagowanie na przegraną )</a:t>
            </a:r>
          </a:p>
          <a:p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2050" name="Picture 2" descr="C:\Users\Łukasz\Desktop\swietlica 2k18\IMG_20181116_1433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398" y="4085926"/>
            <a:ext cx="2249790" cy="23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Łukasz\Desktop\swietlica 2k18\IMG_20181116_15480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602" y="1600200"/>
            <a:ext cx="2249790" cy="23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74105"/>
      </p:ext>
    </p:extLst>
  </p:cSld>
  <p:clrMapOvr>
    <a:masterClrMapping/>
  </p:clrMapOvr>
</p:sld>
</file>

<file path=ppt/theme/theme1.xml><?xml version="1.0" encoding="utf-8"?>
<a:theme xmlns:a="http://schemas.openxmlformats.org/drawingml/2006/main" name="Strzecha">
  <a:themeElements>
    <a:clrScheme name="Strzecha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Średni">
      <a:maj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trzecha">
      <a:fillStyleLst>
        <a:solidFill>
          <a:schemeClr val="phClr"/>
        </a:solidFill>
        <a:gradFill rotWithShape="1">
          <a:gsLst>
            <a:gs pos="0">
              <a:schemeClr val="phClr">
                <a:tint val="79000"/>
                <a:satMod val="180000"/>
              </a:schemeClr>
            </a:gs>
            <a:gs pos="65000">
              <a:schemeClr val="phClr">
                <a:tint val="52000"/>
                <a:satMod val="250000"/>
              </a:schemeClr>
            </a:gs>
            <a:gs pos="100000">
              <a:schemeClr val="phClr">
                <a:tint val="29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chemeClr val="phClr">
                <a:shade val="65000"/>
                <a:satMod val="15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3200000"/>
            </a:lightRig>
          </a:scene3d>
          <a:sp3d prstMaterial="dkEdge">
            <a:bevelT w="63500" h="508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hade val="95000"/>
                <a:satMod val="200000"/>
              </a:schemeClr>
            </a:gs>
            <a:gs pos="53000">
              <a:schemeClr val="phClr">
                <a:shade val="60000"/>
                <a:satMod val="220000"/>
              </a:schemeClr>
            </a:gs>
            <a:gs pos="100000">
              <a:schemeClr val="phClr">
                <a:shade val="45000"/>
                <a:satMod val="22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3000"/>
                <a:shade val="97000"/>
                <a:satMod val="230000"/>
              </a:schemeClr>
            </a:gs>
            <a:gs pos="100000">
              <a:schemeClr val="phClr">
                <a:shade val="35000"/>
                <a:satMod val="250000"/>
              </a:schemeClr>
            </a:gs>
          </a:gsLst>
          <a:path path="circle">
            <a:fillToRect l="15000" t="50000" r="85000" b="6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Thatch</Template>
  <TotalTime>2731</TotalTime>
  <Words>1191</Words>
  <Application>Microsoft Office PowerPoint</Application>
  <PresentationFormat>Pokaz na ekranie (4:3)</PresentationFormat>
  <Paragraphs>194</Paragraphs>
  <Slides>34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34</vt:i4>
      </vt:variant>
    </vt:vector>
  </HeadingPairs>
  <TitlesOfParts>
    <vt:vector size="38" baseType="lpstr">
      <vt:lpstr>Arial</vt:lpstr>
      <vt:lpstr>Tw Cen MT</vt:lpstr>
      <vt:lpstr>Wingdings</vt:lpstr>
      <vt:lpstr>Strzecha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EFEKTY  PODJĘTYCH  DZIAŁAŃ</vt:lpstr>
      <vt:lpstr>§ 7.ust.2, pkt.2 Umiejętność rozpoznawania potrzeb rozwojowych uczniów i uwzględniania ich  w pracy dydaktycznej, wychowawczej  i opiekuńczej.</vt:lpstr>
      <vt:lpstr>Poznanie środowiska ucznia</vt:lpstr>
      <vt:lpstr>Kursy, szkolenia, warsztaty</vt:lpstr>
      <vt:lpstr>EFEKTY PODJĘTYCH DZIAŁAŃ</vt:lpstr>
      <vt:lpstr>§ 7 ust.2, pkt.3 Umiejętność wykorzystania w pracy metod aktywizujących ucznia</vt:lpstr>
      <vt:lpstr>Metody aktywizujące uczniów</vt:lpstr>
      <vt:lpstr>EFEKTY PODJĘTYCH DZIAŁAŃ </vt:lpstr>
      <vt:lpstr>Prezentacja programu PowerPoint</vt:lpstr>
      <vt:lpstr>Prezentacja programu PowerPoint</vt:lpstr>
      <vt:lpstr>Konkursy – zdalne nauczanie</vt:lpstr>
      <vt:lpstr>EWALUACJA WŁASNEJ PRACY- ZADANIA                       </vt:lpstr>
      <vt:lpstr>WNIOSKI DO DALSZEJ PRACY</vt:lpstr>
      <vt:lpstr>EFEKTY DZIAŁAŃ</vt:lpstr>
      <vt:lpstr>Prezentacja programu PowerPoint</vt:lpstr>
      <vt:lpstr>Prezentacja programu PowerPoint</vt:lpstr>
      <vt:lpstr>Prezentacja programu PowerPoint</vt:lpstr>
      <vt:lpstr>Współpraca ze środowiskiem lokalnym</vt:lpstr>
      <vt:lpstr>Prezentacja programu PowerPoint</vt:lpstr>
      <vt:lpstr>Uwrażliwienie dzieci na problemy społeczne i cywilizacyjne - kształtowanie świadomości ekologicznej</vt:lpstr>
      <vt:lpstr>Działania związane z profilaktyką uzależnień od dopalaczy, używek oraz uzależnień od komputera, internetu</vt:lpstr>
      <vt:lpstr>EFEKTY DZIAŁAŃ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WNIOSKI DO DALSZEJ PRACY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 N I A</dc:creator>
  <cp:lastModifiedBy>Laura Skoczylas</cp:lastModifiedBy>
  <cp:revision>92</cp:revision>
  <dcterms:created xsi:type="dcterms:W3CDTF">2021-08-24T13:20:33Z</dcterms:created>
  <dcterms:modified xsi:type="dcterms:W3CDTF">2021-08-26T14:31:44Z</dcterms:modified>
</cp:coreProperties>
</file>